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6"/>
  </p:notesMasterIdLst>
  <p:sldIdLst>
    <p:sldId id="256" r:id="rId2"/>
    <p:sldId id="257" r:id="rId3"/>
    <p:sldId id="353" r:id="rId4"/>
    <p:sldId id="352" r:id="rId5"/>
    <p:sldId id="260" r:id="rId6"/>
    <p:sldId id="261" r:id="rId7"/>
    <p:sldId id="262" r:id="rId8"/>
    <p:sldId id="263" r:id="rId9"/>
    <p:sldId id="354" r:id="rId10"/>
    <p:sldId id="355" r:id="rId11"/>
    <p:sldId id="258" r:id="rId12"/>
    <p:sldId id="259" r:id="rId13"/>
    <p:sldId id="264" r:id="rId14"/>
    <p:sldId id="356" r:id="rId15"/>
    <p:sldId id="357" r:id="rId16"/>
    <p:sldId id="358" r:id="rId17"/>
    <p:sldId id="265" r:id="rId18"/>
    <p:sldId id="266" r:id="rId19"/>
    <p:sldId id="267" r:id="rId20"/>
    <p:sldId id="269" r:id="rId21"/>
    <p:sldId id="359" r:id="rId22"/>
    <p:sldId id="351" r:id="rId23"/>
    <p:sldId id="270" r:id="rId24"/>
    <p:sldId id="273" r:id="rId25"/>
    <p:sldId id="271" r:id="rId26"/>
    <p:sldId id="272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360" r:id="rId38"/>
    <p:sldId id="284" r:id="rId39"/>
    <p:sldId id="361" r:id="rId40"/>
    <p:sldId id="362" r:id="rId41"/>
    <p:sldId id="364" r:id="rId42"/>
    <p:sldId id="363" r:id="rId43"/>
    <p:sldId id="365" r:id="rId44"/>
    <p:sldId id="366" r:id="rId45"/>
    <p:sldId id="367" r:id="rId46"/>
    <p:sldId id="373" r:id="rId47"/>
    <p:sldId id="374" r:id="rId48"/>
    <p:sldId id="368" r:id="rId49"/>
    <p:sldId id="369" r:id="rId50"/>
    <p:sldId id="375" r:id="rId51"/>
    <p:sldId id="370" r:id="rId52"/>
    <p:sldId id="371" r:id="rId53"/>
    <p:sldId id="372" r:id="rId54"/>
    <p:sldId id="376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377" r:id="rId64"/>
    <p:sldId id="293" r:id="rId65"/>
    <p:sldId id="294" r:id="rId66"/>
    <p:sldId id="378" r:id="rId67"/>
    <p:sldId id="379" r:id="rId68"/>
    <p:sldId id="380" r:id="rId69"/>
    <p:sldId id="381" r:id="rId70"/>
    <p:sldId id="382" r:id="rId71"/>
    <p:sldId id="383" r:id="rId72"/>
    <p:sldId id="384" r:id="rId73"/>
    <p:sldId id="385" r:id="rId74"/>
    <p:sldId id="297" r:id="rId75"/>
    <p:sldId id="298" r:id="rId76"/>
    <p:sldId id="299" r:id="rId77"/>
    <p:sldId id="348" r:id="rId78"/>
    <p:sldId id="349" r:id="rId79"/>
    <p:sldId id="350" r:id="rId80"/>
    <p:sldId id="301" r:id="rId81"/>
    <p:sldId id="302" r:id="rId82"/>
    <p:sldId id="303" r:id="rId83"/>
    <p:sldId id="304" r:id="rId84"/>
    <p:sldId id="305" r:id="rId85"/>
    <p:sldId id="306" r:id="rId86"/>
    <p:sldId id="307" r:id="rId87"/>
    <p:sldId id="308" r:id="rId88"/>
    <p:sldId id="386" r:id="rId89"/>
    <p:sldId id="310" r:id="rId90"/>
    <p:sldId id="311" r:id="rId91"/>
    <p:sldId id="312" r:id="rId92"/>
    <p:sldId id="313" r:id="rId93"/>
    <p:sldId id="309" r:id="rId94"/>
    <p:sldId id="314" r:id="rId95"/>
    <p:sldId id="316" r:id="rId96"/>
    <p:sldId id="315" r:id="rId97"/>
    <p:sldId id="318" r:id="rId98"/>
    <p:sldId id="319" r:id="rId99"/>
    <p:sldId id="387" r:id="rId100"/>
    <p:sldId id="388" r:id="rId101"/>
    <p:sldId id="389" r:id="rId102"/>
    <p:sldId id="390" r:id="rId103"/>
    <p:sldId id="391" r:id="rId104"/>
    <p:sldId id="392" r:id="rId105"/>
    <p:sldId id="324" r:id="rId106"/>
    <p:sldId id="393" r:id="rId107"/>
    <p:sldId id="323" r:id="rId108"/>
    <p:sldId id="321" r:id="rId109"/>
    <p:sldId id="320" r:id="rId110"/>
    <p:sldId id="322" r:id="rId111"/>
    <p:sldId id="325" r:id="rId112"/>
    <p:sldId id="326" r:id="rId113"/>
    <p:sldId id="337" r:id="rId114"/>
    <p:sldId id="394" r:id="rId1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3" autoAdjust="0"/>
    <p:restoredTop sz="81681" autoAdjust="0"/>
  </p:normalViewPr>
  <p:slideViewPr>
    <p:cSldViewPr snapToGrid="0">
      <p:cViewPr varScale="1">
        <p:scale>
          <a:sx n="66" d="100"/>
          <a:sy n="66" d="100"/>
        </p:scale>
        <p:origin x="307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73AA2-E78D-4B1C-A1EF-54B5F53EA429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56AC4-41C6-4D2A-99AC-21C7377BE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68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597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9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ea typeface="宋体" panose="02010600030101010101" pitchFamily="2" charset="-122"/>
                <a:cs typeface="Times New Roman" panose="02020603050405020304" pitchFamily="18" charset="0"/>
              </a:rPr>
              <a:t>事务数据或购物篮数据</a:t>
            </a:r>
            <a:endParaRPr lang="en-US" altLang="zh-CN" sz="12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ea typeface="宋体" panose="02010600030101010101" pitchFamily="2" charset="-122"/>
                <a:cs typeface="Times New Roman" panose="02020603050405020304" pitchFamily="18" charset="0"/>
              </a:rPr>
              <a:t>文档数据</a:t>
            </a:r>
            <a:r>
              <a:rPr lang="en-US" altLang="zh-CN" sz="1200" b="1" dirty="0"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1200" b="1" dirty="0">
                <a:ea typeface="宋体" panose="02010600030101010101" pitchFamily="2" charset="-122"/>
                <a:cs typeface="Times New Roman" panose="02020603050405020304" pitchFamily="18" charset="0"/>
              </a:rPr>
              <a:t>文本文档</a:t>
            </a:r>
            <a:r>
              <a:rPr lang="en-US" altLang="zh-CN" sz="1200" b="1" dirty="0"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ea typeface="宋体" panose="02010600030101010101" pitchFamily="2" charset="-122"/>
                <a:cs typeface="Times New Roman" panose="02020603050405020304" pitchFamily="18" charset="0"/>
              </a:rPr>
              <a:t>词频向量</a:t>
            </a:r>
            <a:r>
              <a:rPr lang="en-US" altLang="zh-CN" sz="1200" b="1" dirty="0">
                <a:ea typeface="宋体" panose="02010600030101010101" pitchFamily="2" charset="-122"/>
                <a:cs typeface="Times New Roman" panose="02020603050405020304" pitchFamily="18" charset="0"/>
              </a:rPr>
              <a:t>term-frequency vector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544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09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648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30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049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268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237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54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31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983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02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572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073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566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782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396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948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32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18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94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10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950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11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231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123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630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m-&gt;inch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67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838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653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617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降维后的各个维度之间相互独立，即去除降维之前样本  中各个维度之间的相关性。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最大程度保持降维后的每个维度数据的多样性，即最大化每个维度内的方差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72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3876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降维后的各个维度之间相互独立，即去除降维之前样本  中各个维度之间的相关性。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最大程度保持降维后的每个维度数据的多样性，即最大化每个维度内的方差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907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924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700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848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671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97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737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7028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6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31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65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319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1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6AC4-41C6-4D2A-99AC-21C7377BE3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76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7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2" y="1449305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2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2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2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2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7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2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3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7" y="2341477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7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ctr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9" y="4650476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1" y="4773226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9" y="66677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ctr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3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7.png"/><Relationship Id="rId4" Type="http://schemas.openxmlformats.org/officeDocument/2006/relationships/image" Target="../media/image7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78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16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87.w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://blog.csdn.net/qunxingvip/article/details/50447864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rgbClr val="000000"/>
                </a:solidFill>
              </a:rPr>
              <a:t>数据</a:t>
            </a:r>
            <a:r>
              <a:rPr lang="zh-CN" altLang="en-US" sz="3200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555" name="Rectangle 3"/>
          <p:cNvSpPr>
            <a:spLocks noGrp="1" noChangeArrowheads="1"/>
          </p:cNvSpPr>
          <p:nvPr/>
        </p:nvSpPr>
        <p:spPr>
          <a:xfrm>
            <a:off x="2051050" y="40767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Font typeface="Arial" panose="020B0604020202020204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Font typeface="Arial" panose="020B0604020202020204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Font typeface="Arial" panose="020B0604020202020204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Font typeface="Arial" panose="020B0604020202020204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r>
              <a:rPr lang="zh-CN" altLang="en-US" sz="4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韩婷婷 </a:t>
            </a:r>
            <a:r>
              <a:rPr lang="zh-CN" altLang="en-US" sz="1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博士</a:t>
            </a:r>
          </a:p>
          <a:p>
            <a:pPr algn="r" eaLnBrk="1" hangingPunct="1"/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计算机学院</a:t>
            </a:r>
          </a:p>
          <a:p>
            <a:pPr algn="r" eaLnBrk="1" hangingPunct="1"/>
            <a:r>
              <a:rPr lang="en-US" altLang="zh-CN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ttinghan@hdu.edu.cn</a:t>
            </a:r>
            <a:r>
              <a:rPr lang="zh-CN" altLang="en-US" sz="1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4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 eaLnBrk="1" hangingPunct="1"/>
            <a:endParaRPr lang="zh-CN" altLang="zh-CN" sz="4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属性的值域：数字或符号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同一属性可以用不同基准度量方式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例如：温度 摄氏度，华氏度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摄氏度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(℃)=33.8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华氏度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(℉)</a:t>
            </a: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不同属性的值域可以映射到同一个值集合空间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例如：学号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 –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大于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的整数；年龄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整数 （有上限）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某些操作意义不同，求年龄的最大值，求学号的最大值？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88917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二值属性的邻近性度量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0D343C-C51D-4FCD-BA86-5D5DB386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8" y="1497139"/>
            <a:ext cx="7666384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127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二值属性的邻近性度量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D9507F-DA6A-4F56-9C52-180B83BB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1519991"/>
            <a:ext cx="7681626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17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二值属性的邻近性度量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904959-675F-4765-83CF-1CA1CCB5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4" y="1318027"/>
            <a:ext cx="7750212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728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二值属性的邻近性度量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73F691-3F6F-463F-A0FB-A597FFB4D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5" y="1292627"/>
            <a:ext cx="7719729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550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数值属性的邻近性度量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166BE6-40E1-4A80-8B8A-071E637F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28" y="1371369"/>
            <a:ext cx="7651143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079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en-US" altLang="zh-CN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Minkowski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Distance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09700"/>
            <a:ext cx="8458200" cy="44958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= 1.  City block (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Manhattan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, taxicab,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norm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A common example of this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= 2.  Euclidean distance 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欧式距离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norm</a:t>
            </a:r>
          </a:p>
          <a:p>
            <a:pPr lvl="4">
              <a:lnSpc>
                <a:spcPct val="90000"/>
              </a:lnSpc>
            </a:pPr>
            <a:endParaRPr lang="en-US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.  “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supremum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” (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baseline="-30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max</a:t>
            </a:r>
            <a:r>
              <a:rPr lang="en-US" altLang="zh-CN" sz="2400" b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norm, L</a:t>
            </a:r>
            <a:r>
              <a:rPr lang="en-US" altLang="zh-CN" sz="2400" b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zh-CN" sz="2400" b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Do not confuse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with 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, i.e., all these distances are defined for all numbers of dimensions.</a:t>
            </a:r>
            <a:endParaRPr lang="en-US" altLang="zh-CN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数值属性的邻近性度量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8FE6B6-6D8A-4450-9924-CE7D3B1F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1" y="1535216"/>
            <a:ext cx="7818798" cy="49305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14A001-33C5-45C4-B33C-EA983E9947CE}"/>
              </a:ext>
            </a:extLst>
          </p:cNvPr>
          <p:cNvSpPr txBox="1"/>
          <p:nvPr/>
        </p:nvSpPr>
        <p:spPr>
          <a:xfrm>
            <a:off x="3949700" y="5016952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切比雪夫距离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230792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闽科夫斯基距离 </a:t>
            </a:r>
            <a:r>
              <a:rPr lang="en-US" altLang="zh-CN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Minkowski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Distance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41910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Minkowski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  Where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r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is a parameter,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n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is the number of dimensions (attributes) and 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</a:t>
            </a:r>
            <a:r>
              <a:rPr lang="en-US" altLang="zh-CN" sz="2000" b="1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k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and </a:t>
            </a:r>
            <a:r>
              <a:rPr lang="en-US" altLang="zh-CN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2000" b="1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k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are, respectively, the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kth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attributes (components) or data objects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and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1878013" y="1808163"/>
          <a:ext cx="4314825" cy="14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7" name="Equation" r:id="rId3" imgW="1397000" imgH="482600" progId="Equation.3">
                  <p:embed/>
                </p:oleObj>
              </mc:Choice>
              <mc:Fallback>
                <p:oleObj name="Equation" r:id="rId3" imgW="1397000" imgH="482600" progId="Equation.3">
                  <p:embed/>
                  <p:pic>
                    <p:nvPicPr>
                      <p:cNvPr id="0" name="图片 133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013" y="1808163"/>
                        <a:ext cx="4314825" cy="149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曼哈顿距离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曼哈顿距离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(Manhattan Distance)</a:t>
            </a: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你在曼哈顿要从一个十字路口开车到另外一个十字路口，驾驶距离是两点间的直线距离吗？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显然不是，除非你能穿越大楼。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实际驾驶距离就是这个“曼哈顿距离”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范数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78275"/>
            <a:ext cx="24003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4421187"/>
            <a:ext cx="563880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欧式距离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Euclidean Distance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15113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是数据对象中维数（特征数）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p,q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是数据对象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k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,q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k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是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p,q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数据对象第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k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个维度的值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127910" y="3619501"/>
          <a:ext cx="2724150" cy="89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Equation" r:id="rId3" imgW="1345565" imgH="444500" progId="Equation.3">
                  <p:embed/>
                </p:oleObj>
              </mc:Choice>
              <mc:Fallback>
                <p:oleObj name="Equation" r:id="rId3" imgW="1345565" imgH="444500" progId="Equation.3">
                  <p:embed/>
                  <p:pic>
                    <p:nvPicPr>
                      <p:cNvPr id="0" name="图片 9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10" y="3619501"/>
                        <a:ext cx="2724150" cy="8998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366" y="2561245"/>
            <a:ext cx="6165005" cy="39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属性的值域：数字或符号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同一属性可以用不同基准度量方式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例如：温度 摄氏度，华氏度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摄氏度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(℃)=33.8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华氏度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(℉)</a:t>
            </a: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欧式距离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举例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Euclidean Distance</a:t>
            </a: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381000" y="1059543"/>
          <a:ext cx="3958409" cy="2890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9" name="VISIO" r:id="rId3" imgW="3631565" imgH="2656205" progId="Visio.Drawing.6">
                  <p:embed/>
                </p:oleObj>
              </mc:Choice>
              <mc:Fallback>
                <p:oleObj name="VISIO" r:id="rId3" imgW="3631565" imgH="2656205" progId="Visio.Drawing.6">
                  <p:embed/>
                  <p:pic>
                    <p:nvPicPr>
                      <p:cNvPr id="0" name="图片 103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59543"/>
                        <a:ext cx="3958409" cy="28901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4648200" y="1451430"/>
          <a:ext cx="3782035" cy="1741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0" name="Worksheet" r:id="rId5" imgW="2169160" imgH="1003935" progId="Excel.Sheet.8">
                  <p:embed/>
                </p:oleObj>
              </mc:Choice>
              <mc:Fallback>
                <p:oleObj name="Worksheet" r:id="rId5" imgW="2169160" imgH="1003935" progId="Excel.Sheet.8">
                  <p:embed/>
                  <p:pic>
                    <p:nvPicPr>
                      <p:cNvPr id="0" name="图片 103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51430"/>
                        <a:ext cx="3782035" cy="1741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3200400" y="5638800"/>
            <a:ext cx="23150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Distance Matrix</a:t>
            </a:r>
          </a:p>
        </p:txBody>
      </p:sp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1904999" y="4038599"/>
          <a:ext cx="5337629" cy="1478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1" name="Worksheet" r:id="rId7" imgW="3603625" imgH="1003935" progId="Excel.Sheet.8">
                  <p:embed/>
                </p:oleObj>
              </mc:Choice>
              <mc:Fallback>
                <p:oleObj name="Worksheet" r:id="rId7" imgW="3603625" imgH="1003935" progId="Excel.Sheet.8">
                  <p:embed/>
                  <p:pic>
                    <p:nvPicPr>
                      <p:cNvPr id="0" name="图片 103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4999" y="4038599"/>
                        <a:ext cx="5337629" cy="14788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切比雪夫距离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Chebyshev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Distance)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55600" y="1447800"/>
            <a:ext cx="8331200" cy="261620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国际象棋：国王走一步能够移动到相邻的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个方格中的任意一个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国王从格子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(x1,y1)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走到格子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(x2,y2)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最少需要多少步？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最少步数总是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max(| x2-x1| , |y2-y1| )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切比雪夫距离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(L∞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范数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3986213"/>
            <a:ext cx="22955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63" y="4057650"/>
            <a:ext cx="58197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Minkowski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Distance-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三个例子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Distance Matrix</a:t>
            </a:r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2" name="Worksheet" r:id="rId3" imgW="2169160" imgH="1003935" progId="Excel.Sheet.8">
                  <p:embed/>
                </p:oleObj>
              </mc:Choice>
              <mc:Fallback>
                <p:oleObj name="Worksheet" r:id="rId3" imgW="2169160" imgH="1003935" progId="Excel.Sheet.8">
                  <p:embed/>
                  <p:pic>
                    <p:nvPicPr>
                      <p:cNvPr id="0" name="图片 206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3" name="Worksheet" r:id="rId5" imgW="3603625" imgH="1003935" progId="Excel.Sheet.8">
                  <p:embed/>
                </p:oleObj>
              </mc:Choice>
              <mc:Fallback>
                <p:oleObj name="Worksheet" r:id="rId5" imgW="3603625" imgH="1003935" progId="Excel.Sheet.8">
                  <p:embed/>
                  <p:pic>
                    <p:nvPicPr>
                      <p:cNvPr id="0" name="图片 206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4" name="Worksheet" r:id="rId7" imgW="3603625" imgH="1003935" progId="Excel.Sheet.8">
                  <p:embed/>
                </p:oleObj>
              </mc:Choice>
              <mc:Fallback>
                <p:oleObj name="Worksheet" r:id="rId7" imgW="3603625" imgH="1003935" progId="Excel.Sheet.8">
                  <p:embed/>
                  <p:pic>
                    <p:nvPicPr>
                      <p:cNvPr id="0" name="图片 206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5" name="Worksheet" r:id="rId9" imgW="3603625" imgH="1021715" progId="Excel.Sheet.8">
                  <p:embed/>
                </p:oleObj>
              </mc:Choice>
              <mc:Fallback>
                <p:oleObj name="Worksheet" r:id="rId9" imgW="3603625" imgH="1021715" progId="Excel.Sheet.8">
                  <p:embed/>
                  <p:pic>
                    <p:nvPicPr>
                      <p:cNvPr id="0" name="图片 206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Cosine Similarity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余弦相似度 例子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657" y="806447"/>
            <a:ext cx="8810171" cy="5754007"/>
          </a:xfrm>
        </p:spPr>
        <p:txBody>
          <a:bodyPr>
            <a:noAutofit/>
          </a:bodyPr>
          <a:lstStyle/>
          <a:p>
            <a:pPr marL="0" indent="0" algn="just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If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         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cos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, 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) =  (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) / ||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|| ||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|| , </a:t>
            </a:r>
          </a:p>
          <a:p>
            <a:pPr marL="0" indent="0" algn="just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where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indicates vector dot product and ||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|| is  the   length of vector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.  </a:t>
            </a:r>
          </a:p>
          <a:p>
            <a:pPr marL="2514600" lvl="4" indent="-342900" algn="just">
              <a:lnSpc>
                <a:spcPct val="90000"/>
              </a:lnSpc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Example: </a:t>
            </a:r>
          </a:p>
          <a:p>
            <a:pPr marL="0" indent="0" algn="just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	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=  3 2 0 5 0 0 0 2 0 0 	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	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=  1 0 0 0 0 0 0 1 0 2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 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||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altLang="zh-CN" sz="2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0.5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=  (42) </a:t>
            </a:r>
            <a:r>
              <a:rPr lang="en-US" altLang="zh-CN" sz="2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0.5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 ||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altLang="zh-CN" sz="2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0.5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= (6) </a:t>
            </a:r>
            <a:r>
              <a:rPr lang="en-US" altLang="zh-CN" sz="2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0.5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= 2.245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 	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cos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, d</a:t>
            </a:r>
            <a:r>
              <a:rPr lang="en-US" altLang="zh-CN" sz="2000" b="1" i="1" baseline="-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) = .3150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【-1,1】   -1,0,1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4470400" y="1937932"/>
          <a:ext cx="3570515" cy="1936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2" name="公式" r:id="rId3" imgW="1663700" imgH="901700" progId="Equation.3">
                  <p:embed/>
                </p:oleObj>
              </mc:Choice>
              <mc:Fallback>
                <p:oleObj name="公式" r:id="rId3" imgW="1663700" imgH="901700" progId="Equation.3">
                  <p:embed/>
                  <p:pic>
                    <p:nvPicPr>
                      <p:cNvPr id="0" name="图片 307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400" y="1937932"/>
                        <a:ext cx="3570515" cy="193681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FB373-A70A-4894-819D-5B7BA293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余弦相似性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444D16-20BD-410E-8EF7-68BE53EE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8" y="1721972"/>
            <a:ext cx="7879763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9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对于数值类型，有四种操作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相异：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≠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顺序：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≤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≥ 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【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可以比较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】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乘法：*，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</a:p>
          <a:p>
            <a:pPr lvl="1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定义四种属性类型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属性的不同类型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标称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-nominal (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相异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Examples: ID numbers, eye color, zip codes</a:t>
            </a: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序数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-ordinal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（相异 顺序）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640" lvl="3" indent="-274320">
              <a:spcBef>
                <a:spcPts val="580"/>
              </a:spcBef>
              <a:buClr>
                <a:schemeClr val="accent1"/>
              </a:buClr>
            </a:pPr>
            <a:r>
              <a:rPr lang="en-US" altLang="zh-CN" dirty="0">
                <a:ea typeface="宋体" panose="02010600030101010101" pitchFamily="2" charset="-122"/>
              </a:rPr>
              <a:t>Examples: rankings (e.g., taste of potato chips on a scale from 1-10), grades, height in {tall, medium, short}</a:t>
            </a: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区间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-interval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（相异 顺序 加）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640" lvl="3" indent="-274320">
              <a:spcBef>
                <a:spcPts val="580"/>
              </a:spcBef>
              <a:buClr>
                <a:schemeClr val="accent1"/>
              </a:buClr>
            </a:pPr>
            <a:r>
              <a:rPr lang="en-US" altLang="zh-CN" dirty="0">
                <a:ea typeface="宋体" panose="02010600030101010101" pitchFamily="2" charset="-122"/>
              </a:rPr>
              <a:t>Examples: calendar dates, temperatures in Celsius or Fahrenheit.</a:t>
            </a: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比率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-ratio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（相异 顺序 加 乘）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Examples: temperature in Hangzhou, length, time, counts  </a:t>
            </a: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D63B3-376B-453A-B6BE-81B279FB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属性类型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38D655-CE0E-42CC-B65D-3B63E5D6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10" y="1406347"/>
            <a:ext cx="7689246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81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D63B3-376B-453A-B6BE-81B279FB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属性类型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60E079-E79E-4F46-BD33-F6369FAE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32" y="1417638"/>
            <a:ext cx="7628281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4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10B46-C400-4CAE-B817-7704BF14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37F1C6-E319-4CCE-AB7E-F2E11CBD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57" y="891745"/>
            <a:ext cx="8109817" cy="52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4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247652" y="302461"/>
            <a:ext cx="8696325" cy="6167438"/>
            <a:chOff x="-2" y="-2"/>
            <a:chExt cx="3890" cy="5274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0" y="0"/>
              <a:ext cx="3886" cy="5270"/>
              <a:chOff x="0" y="0"/>
              <a:chExt cx="3886" cy="5270"/>
            </a:xfrm>
          </p:grpSpPr>
          <p:grpSp>
            <p:nvGrpSpPr>
              <p:cNvPr id="7" name="Group 4"/>
              <p:cNvGrpSpPr/>
              <p:nvPr/>
            </p:nvGrpSpPr>
            <p:grpSpPr bwMode="auto">
              <a:xfrm>
                <a:off x="0" y="0"/>
                <a:ext cx="684" cy="596"/>
                <a:chOff x="0" y="0"/>
                <a:chExt cx="684" cy="596"/>
              </a:xfrm>
            </p:grpSpPr>
            <p:sp>
              <p:nvSpPr>
                <p:cNvPr id="71" name="Rectangle 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84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2" name="Group 6"/>
                <p:cNvGrpSpPr/>
                <p:nvPr/>
              </p:nvGrpSpPr>
              <p:grpSpPr bwMode="auto">
                <a:xfrm>
                  <a:off x="0" y="0"/>
                  <a:ext cx="684" cy="596"/>
                  <a:chOff x="0" y="0"/>
                  <a:chExt cx="684" cy="596"/>
                </a:xfrm>
              </p:grpSpPr>
              <p:sp>
                <p:nvSpPr>
                  <p:cNvPr id="73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598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ctr" eaLnBrk="1" hangingPunct="1"/>
                    <a:r>
                      <a: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属性类型</a:t>
                    </a:r>
                    <a:endPara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  <a:p>
                    <a:pPr algn="ctr"/>
                    <a:endPara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4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84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8" name="Group 9"/>
              <p:cNvGrpSpPr/>
              <p:nvPr/>
            </p:nvGrpSpPr>
            <p:grpSpPr bwMode="auto">
              <a:xfrm>
                <a:off x="684" y="0"/>
                <a:ext cx="1403" cy="596"/>
                <a:chOff x="684" y="0"/>
                <a:chExt cx="1403" cy="596"/>
              </a:xfrm>
            </p:grpSpPr>
            <p:sp>
              <p:nvSpPr>
                <p:cNvPr id="67" name="Rectangle 10"/>
                <p:cNvSpPr>
                  <a:spLocks noChangeArrowheads="1"/>
                </p:cNvSpPr>
                <p:nvPr/>
              </p:nvSpPr>
              <p:spPr bwMode="auto">
                <a:xfrm>
                  <a:off x="684" y="0"/>
                  <a:ext cx="1403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8" name="Group 11"/>
                <p:cNvGrpSpPr/>
                <p:nvPr/>
              </p:nvGrpSpPr>
              <p:grpSpPr bwMode="auto">
                <a:xfrm>
                  <a:off x="684" y="0"/>
                  <a:ext cx="1403" cy="596"/>
                  <a:chOff x="684" y="0"/>
                  <a:chExt cx="1403" cy="596"/>
                </a:xfrm>
              </p:grpSpPr>
              <p:sp>
                <p:nvSpPr>
                  <p:cNvPr id="69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727" y="0"/>
                    <a:ext cx="1317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ctr" eaLnBrk="1" hangingPunct="1"/>
                    <a:r>
                      <a: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描述</a:t>
                    </a:r>
                    <a:endPara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684" y="0"/>
                    <a:ext cx="1403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9" name="Group 14"/>
              <p:cNvGrpSpPr/>
              <p:nvPr/>
            </p:nvGrpSpPr>
            <p:grpSpPr bwMode="auto">
              <a:xfrm>
                <a:off x="2087" y="0"/>
                <a:ext cx="950" cy="596"/>
                <a:chOff x="2087" y="0"/>
                <a:chExt cx="950" cy="596"/>
              </a:xfrm>
            </p:grpSpPr>
            <p:sp>
              <p:nvSpPr>
                <p:cNvPr id="63" name="Rectangle 15"/>
                <p:cNvSpPr>
                  <a:spLocks noChangeArrowheads="1"/>
                </p:cNvSpPr>
                <p:nvPr/>
              </p:nvSpPr>
              <p:spPr bwMode="auto">
                <a:xfrm>
                  <a:off x="2087" y="0"/>
                  <a:ext cx="950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4" name="Group 16"/>
                <p:cNvGrpSpPr/>
                <p:nvPr/>
              </p:nvGrpSpPr>
              <p:grpSpPr bwMode="auto">
                <a:xfrm>
                  <a:off x="2087" y="0"/>
                  <a:ext cx="950" cy="596"/>
                  <a:chOff x="2087" y="0"/>
                  <a:chExt cx="950" cy="596"/>
                </a:xfrm>
              </p:grpSpPr>
              <p:sp>
                <p:nvSpPr>
                  <p:cNvPr id="65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130" y="0"/>
                    <a:ext cx="864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举例</a:t>
                    </a:r>
                    <a:endPara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087" y="0"/>
                    <a:ext cx="950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10" name="Group 19"/>
              <p:cNvGrpSpPr/>
              <p:nvPr/>
            </p:nvGrpSpPr>
            <p:grpSpPr bwMode="auto">
              <a:xfrm>
                <a:off x="3037" y="0"/>
                <a:ext cx="849" cy="596"/>
                <a:chOff x="3037" y="0"/>
                <a:chExt cx="849" cy="596"/>
              </a:xfrm>
            </p:grpSpPr>
            <p:sp>
              <p:nvSpPr>
                <p:cNvPr id="59" name="Rectangle 20"/>
                <p:cNvSpPr>
                  <a:spLocks noChangeArrowheads="1"/>
                </p:cNvSpPr>
                <p:nvPr/>
              </p:nvSpPr>
              <p:spPr bwMode="auto">
                <a:xfrm>
                  <a:off x="3037" y="0"/>
                  <a:ext cx="849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0" name="Group 21"/>
                <p:cNvGrpSpPr/>
                <p:nvPr/>
              </p:nvGrpSpPr>
              <p:grpSpPr bwMode="auto">
                <a:xfrm>
                  <a:off x="3037" y="0"/>
                  <a:ext cx="849" cy="596"/>
                  <a:chOff x="3037" y="0"/>
                  <a:chExt cx="849" cy="596"/>
                </a:xfrm>
              </p:grpSpPr>
              <p:sp>
                <p:nvSpPr>
                  <p:cNvPr id="61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0"/>
                    <a:ext cx="763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操作</a:t>
                    </a:r>
                    <a:endPara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2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3037" y="0"/>
                    <a:ext cx="849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11" name="Group 24"/>
              <p:cNvGrpSpPr/>
              <p:nvPr/>
            </p:nvGrpSpPr>
            <p:grpSpPr bwMode="auto">
              <a:xfrm>
                <a:off x="0" y="596"/>
                <a:ext cx="684" cy="1130"/>
                <a:chOff x="0" y="596"/>
                <a:chExt cx="684" cy="1130"/>
              </a:xfrm>
            </p:grpSpPr>
            <p:sp>
              <p:nvSpPr>
                <p:cNvPr id="57" name="Rectangle 25"/>
                <p:cNvSpPr>
                  <a:spLocks noChangeArrowheads="1"/>
                </p:cNvSpPr>
                <p:nvPr/>
              </p:nvSpPr>
              <p:spPr bwMode="auto">
                <a:xfrm>
                  <a:off x="43" y="596"/>
                  <a:ext cx="598" cy="11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标称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（分类 定性）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Rectangle 26"/>
                <p:cNvSpPr>
                  <a:spLocks noChangeArrowheads="1"/>
                </p:cNvSpPr>
                <p:nvPr/>
              </p:nvSpPr>
              <p:spPr bwMode="auto">
                <a:xfrm>
                  <a:off x="0" y="596"/>
                  <a:ext cx="684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2" name="Group 27"/>
              <p:cNvGrpSpPr/>
              <p:nvPr/>
            </p:nvGrpSpPr>
            <p:grpSpPr bwMode="auto">
              <a:xfrm>
                <a:off x="684" y="596"/>
                <a:ext cx="1403" cy="1130"/>
                <a:chOff x="684" y="596"/>
                <a:chExt cx="1403" cy="1130"/>
              </a:xfrm>
            </p:grpSpPr>
            <p:sp>
              <p:nvSpPr>
                <p:cNvPr id="55" name="Rectangle 28"/>
                <p:cNvSpPr>
                  <a:spLocks noChangeArrowheads="1"/>
                </p:cNvSpPr>
                <p:nvPr/>
              </p:nvSpPr>
              <p:spPr bwMode="auto">
                <a:xfrm>
                  <a:off x="727" y="596"/>
                  <a:ext cx="1317" cy="11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区分对象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MS Mincho" pitchFamily="49" charset="-128"/>
                  </a:endParaRPr>
                </a:p>
                <a:p>
                  <a:pPr eaLnBrk="1" hangingPunct="1"/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MS Mincho" pitchFamily="49" charset="-128"/>
                  </a:endParaRPr>
                </a:p>
                <a:p>
                  <a:pPr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(=, </a:t>
                  </a:r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  <a:sym typeface="Symbol" panose="05050102010706020507" pitchFamily="18" charset="2"/>
                    </a:rPr>
                    <a:t></a:t>
                  </a:r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)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endParaRPr>
                </a:p>
                <a:p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MS Mincho" pitchFamily="49" charset="-128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684" y="596"/>
                  <a:ext cx="1403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" name="Group 30"/>
              <p:cNvGrpSpPr/>
              <p:nvPr/>
            </p:nvGrpSpPr>
            <p:grpSpPr bwMode="auto">
              <a:xfrm>
                <a:off x="2087" y="596"/>
                <a:ext cx="950" cy="1130"/>
                <a:chOff x="2087" y="596"/>
                <a:chExt cx="950" cy="1130"/>
              </a:xfrm>
            </p:grpSpPr>
            <p:sp>
              <p:nvSpPr>
                <p:cNvPr id="53" name="Rectangle 31"/>
                <p:cNvSpPr>
                  <a:spLocks noChangeArrowheads="1"/>
                </p:cNvSpPr>
                <p:nvPr/>
              </p:nvSpPr>
              <p:spPr bwMode="auto">
                <a:xfrm>
                  <a:off x="2130" y="596"/>
                  <a:ext cx="864" cy="11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邮政编码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MS Mincho" pitchFamily="49" charset="-128"/>
                  </a:endParaRPr>
                </a:p>
                <a:p>
                  <a:pPr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  <a:cs typeface="Times New Roman" panose="02020603050405020304" pitchFamily="18" charset="0"/>
                    </a:rPr>
                    <a:t>ID</a:t>
                  </a:r>
                </a:p>
                <a:p>
                  <a:pPr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  <a:cs typeface="Times New Roman" panose="02020603050405020304" pitchFamily="18" charset="0"/>
                    </a:rPr>
                    <a:t>性别（男 女）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" name="Rectangle 32"/>
                <p:cNvSpPr>
                  <a:spLocks noChangeArrowheads="1"/>
                </p:cNvSpPr>
                <p:nvPr/>
              </p:nvSpPr>
              <p:spPr bwMode="auto">
                <a:xfrm>
                  <a:off x="2087" y="596"/>
                  <a:ext cx="950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" name="Group 33"/>
              <p:cNvGrpSpPr/>
              <p:nvPr/>
            </p:nvGrpSpPr>
            <p:grpSpPr bwMode="auto">
              <a:xfrm>
                <a:off x="3037" y="563"/>
                <a:ext cx="849" cy="1163"/>
                <a:chOff x="3037" y="563"/>
                <a:chExt cx="849" cy="1163"/>
              </a:xfrm>
            </p:grpSpPr>
            <p:sp>
              <p:nvSpPr>
                <p:cNvPr id="51" name="Rectangle 34"/>
                <p:cNvSpPr>
                  <a:spLocks noChangeArrowheads="1"/>
                </p:cNvSpPr>
                <p:nvPr/>
              </p:nvSpPr>
              <p:spPr bwMode="auto">
                <a:xfrm>
                  <a:off x="3080" y="563"/>
                  <a:ext cx="763" cy="11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US" altLang="zh-CN" sz="17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Mode</a:t>
                  </a:r>
                </a:p>
                <a:p>
                  <a:pPr eaLnBrk="1" hangingPunct="1"/>
                  <a:r>
                    <a:rPr lang="en-US" altLang="zh-CN" sz="17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Entropy</a:t>
                  </a:r>
                </a:p>
                <a:p>
                  <a:pPr eaLnBrk="1" hangingPunct="1"/>
                  <a:r>
                    <a:rPr lang="en-US" altLang="zh-CN" sz="17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contingency correlation,</a:t>
                  </a:r>
                </a:p>
                <a:p>
                  <a:pPr eaLnBrk="1" hangingPunct="1"/>
                  <a:r>
                    <a:rPr lang="en-US" altLang="zh-CN" sz="17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  <a:sym typeface="Symbol" panose="05050102010706020507" pitchFamily="18" charset="2"/>
                    </a:rPr>
                    <a:t></a:t>
                  </a:r>
                  <a:r>
                    <a:rPr lang="en-US" altLang="zh-CN" sz="1700" b="1" baseline="30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2</a:t>
                  </a:r>
                  <a:r>
                    <a:rPr lang="en-US" altLang="zh-CN" sz="17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  <a:sym typeface="Symbol" panose="05050102010706020507" pitchFamily="18" charset="2"/>
                    </a:rPr>
                    <a:t> test</a:t>
                  </a:r>
                  <a:endParaRPr lang="en-US" altLang="zh-CN" sz="17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endParaRPr>
                </a:p>
                <a:p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MS Mincho" pitchFamily="49" charset="-128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52" name="Rectangle 35"/>
                <p:cNvSpPr>
                  <a:spLocks noChangeArrowheads="1"/>
                </p:cNvSpPr>
                <p:nvPr/>
              </p:nvSpPr>
              <p:spPr bwMode="auto">
                <a:xfrm>
                  <a:off x="3037" y="596"/>
                  <a:ext cx="849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5" name="Group 36"/>
              <p:cNvGrpSpPr/>
              <p:nvPr/>
            </p:nvGrpSpPr>
            <p:grpSpPr bwMode="auto">
              <a:xfrm>
                <a:off x="0" y="1726"/>
                <a:ext cx="684" cy="1092"/>
                <a:chOff x="0" y="1726"/>
                <a:chExt cx="684" cy="1092"/>
              </a:xfrm>
            </p:grpSpPr>
            <p:sp>
              <p:nvSpPr>
                <p:cNvPr id="49" name="Rectangle 37"/>
                <p:cNvSpPr>
                  <a:spLocks noChangeArrowheads="1"/>
                </p:cNvSpPr>
                <p:nvPr/>
              </p:nvSpPr>
              <p:spPr bwMode="auto">
                <a:xfrm>
                  <a:off x="43" y="1726"/>
                  <a:ext cx="598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顺序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（分类 定性）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1726"/>
                  <a:ext cx="684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6" name="Group 39"/>
              <p:cNvGrpSpPr/>
              <p:nvPr/>
            </p:nvGrpSpPr>
            <p:grpSpPr bwMode="auto">
              <a:xfrm>
                <a:off x="684" y="1726"/>
                <a:ext cx="1403" cy="1092"/>
                <a:chOff x="684" y="1726"/>
                <a:chExt cx="1403" cy="1092"/>
              </a:xfrm>
            </p:grpSpPr>
            <p:sp>
              <p:nvSpPr>
                <p:cNvPr id="47" name="Rectangle 40"/>
                <p:cNvSpPr>
                  <a:spLocks noChangeArrowheads="1"/>
                </p:cNvSpPr>
                <p:nvPr/>
              </p:nvSpPr>
              <p:spPr bwMode="auto">
                <a:xfrm>
                  <a:off x="727" y="1726"/>
                  <a:ext cx="1317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只是确定对象的顺序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MS Mincho" pitchFamily="49" charset="-128"/>
                  </a:endParaRPr>
                </a:p>
                <a:p>
                  <a:pPr eaLnBrk="1" hangingPunct="1"/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MS Mincho" pitchFamily="49" charset="-128"/>
                  </a:endParaRPr>
                </a:p>
                <a:p>
                  <a:pPr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(&lt;, &gt;)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Rectangle 41"/>
                <p:cNvSpPr>
                  <a:spLocks noChangeArrowheads="1"/>
                </p:cNvSpPr>
                <p:nvPr/>
              </p:nvSpPr>
              <p:spPr bwMode="auto">
                <a:xfrm>
                  <a:off x="684" y="1726"/>
                  <a:ext cx="1403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7" name="Group 42"/>
              <p:cNvGrpSpPr/>
              <p:nvPr/>
            </p:nvGrpSpPr>
            <p:grpSpPr bwMode="auto">
              <a:xfrm>
                <a:off x="2087" y="1726"/>
                <a:ext cx="950" cy="1092"/>
                <a:chOff x="2087" y="1726"/>
                <a:chExt cx="950" cy="1092"/>
              </a:xfrm>
            </p:grpSpPr>
            <p:sp>
              <p:nvSpPr>
                <p:cNvPr id="45" name="Rectangle 43"/>
                <p:cNvSpPr>
                  <a:spLocks noChangeArrowheads="1"/>
                </p:cNvSpPr>
                <p:nvPr/>
              </p:nvSpPr>
              <p:spPr bwMode="auto">
                <a:xfrm>
                  <a:off x="2130" y="1726"/>
                  <a:ext cx="864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矿石硬度（好 较好 很好）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门牌号码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成绩？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" name="Rectangle 44"/>
                <p:cNvSpPr>
                  <a:spLocks noChangeArrowheads="1"/>
                </p:cNvSpPr>
                <p:nvPr/>
              </p:nvSpPr>
              <p:spPr bwMode="auto">
                <a:xfrm>
                  <a:off x="2087" y="1726"/>
                  <a:ext cx="950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8" name="Group 45"/>
              <p:cNvGrpSpPr/>
              <p:nvPr/>
            </p:nvGrpSpPr>
            <p:grpSpPr bwMode="auto">
              <a:xfrm>
                <a:off x="3037" y="1726"/>
                <a:ext cx="849" cy="1092"/>
                <a:chOff x="3037" y="1726"/>
                <a:chExt cx="849" cy="1092"/>
              </a:xfrm>
            </p:grpSpPr>
            <p:sp>
              <p:nvSpPr>
                <p:cNvPr id="43" name="Rectangle 46"/>
                <p:cNvSpPr>
                  <a:spLocks noChangeArrowheads="1"/>
                </p:cNvSpPr>
                <p:nvPr/>
              </p:nvSpPr>
              <p:spPr bwMode="auto">
                <a:xfrm>
                  <a:off x="3080" y="1726"/>
                  <a:ext cx="763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US" altLang="zh-CN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median,</a:t>
                  </a:r>
                </a:p>
                <a:p>
                  <a:pPr eaLnBrk="1" hangingPunct="1"/>
                  <a:r>
                    <a:rPr lang="en-US" altLang="zh-CN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percentiles,</a:t>
                  </a:r>
                </a:p>
                <a:p>
                  <a:pPr eaLnBrk="1" hangingPunct="1"/>
                  <a:r>
                    <a:rPr lang="en-US" altLang="zh-CN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rank correlation</a:t>
                  </a:r>
                </a:p>
                <a:p>
                  <a:pPr eaLnBrk="1" hangingPunct="1"/>
                  <a:r>
                    <a:rPr lang="en-US" altLang="zh-CN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run tests,</a:t>
                  </a:r>
                </a:p>
                <a:p>
                  <a:pPr eaLnBrk="1" hangingPunct="1"/>
                  <a:r>
                    <a:rPr lang="en-US" altLang="zh-CN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sign tests</a:t>
                  </a:r>
                  <a:endParaRPr lang="en-US" altLang="zh-CN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Rectangle 47"/>
                <p:cNvSpPr>
                  <a:spLocks noChangeArrowheads="1"/>
                </p:cNvSpPr>
                <p:nvPr/>
              </p:nvSpPr>
              <p:spPr bwMode="auto">
                <a:xfrm>
                  <a:off x="3037" y="1726"/>
                  <a:ext cx="849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9" name="Group 48"/>
              <p:cNvGrpSpPr/>
              <p:nvPr/>
            </p:nvGrpSpPr>
            <p:grpSpPr bwMode="auto">
              <a:xfrm>
                <a:off x="0" y="2818"/>
                <a:ext cx="684" cy="1092"/>
                <a:chOff x="0" y="2818"/>
                <a:chExt cx="684" cy="1092"/>
              </a:xfrm>
            </p:grpSpPr>
            <p:sp>
              <p:nvSpPr>
                <p:cNvPr id="41" name="Rectangle 49"/>
                <p:cNvSpPr>
                  <a:spLocks noChangeArrowheads="1"/>
                </p:cNvSpPr>
                <p:nvPr/>
              </p:nvSpPr>
              <p:spPr bwMode="auto">
                <a:xfrm>
                  <a:off x="43" y="2818"/>
                  <a:ext cx="598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区间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（数值 定量）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" name="Rectangle 50"/>
                <p:cNvSpPr>
                  <a:spLocks noChangeArrowheads="1"/>
                </p:cNvSpPr>
                <p:nvPr/>
              </p:nvSpPr>
              <p:spPr bwMode="auto">
                <a:xfrm>
                  <a:off x="0" y="2818"/>
                  <a:ext cx="684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" name="Group 51"/>
              <p:cNvGrpSpPr/>
              <p:nvPr/>
            </p:nvGrpSpPr>
            <p:grpSpPr bwMode="auto">
              <a:xfrm>
                <a:off x="684" y="2818"/>
                <a:ext cx="1403" cy="1092"/>
                <a:chOff x="684" y="2818"/>
                <a:chExt cx="1403" cy="1092"/>
              </a:xfrm>
            </p:grpSpPr>
            <p:sp>
              <p:nvSpPr>
                <p:cNvPr id="39" name="Rectangle 52"/>
                <p:cNvSpPr>
                  <a:spLocks noChangeArrowheads="1"/>
                </p:cNvSpPr>
                <p:nvPr/>
              </p:nvSpPr>
              <p:spPr bwMode="auto">
                <a:xfrm>
                  <a:off x="727" y="2818"/>
                  <a:ext cx="1317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对象之间的差值、距离有明确意义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MS Mincho" pitchFamily="49" charset="-128"/>
                  </a:endParaRPr>
                </a:p>
                <a:p>
                  <a:pPr eaLnBrk="1" hangingPunct="1"/>
                  <a:b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</a:br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(+, - )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" name="Rectangle 53"/>
                <p:cNvSpPr>
                  <a:spLocks noChangeArrowheads="1"/>
                </p:cNvSpPr>
                <p:nvPr/>
              </p:nvSpPr>
              <p:spPr bwMode="auto">
                <a:xfrm>
                  <a:off x="684" y="2818"/>
                  <a:ext cx="1403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1" name="Group 54"/>
              <p:cNvGrpSpPr/>
              <p:nvPr/>
            </p:nvGrpSpPr>
            <p:grpSpPr bwMode="auto">
              <a:xfrm>
                <a:off x="2087" y="2818"/>
                <a:ext cx="950" cy="1092"/>
                <a:chOff x="2087" y="2818"/>
                <a:chExt cx="950" cy="1092"/>
              </a:xfrm>
            </p:grpSpPr>
            <p:sp>
              <p:nvSpPr>
                <p:cNvPr id="37" name="Rectangle 55"/>
                <p:cNvSpPr>
                  <a:spLocks noChangeArrowheads="1"/>
                </p:cNvSpPr>
                <p:nvPr/>
              </p:nvSpPr>
              <p:spPr bwMode="auto">
                <a:xfrm>
                  <a:off x="2130" y="2818"/>
                  <a:ext cx="864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日历日期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摄氏温度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" name="Rectangle 56"/>
                <p:cNvSpPr>
                  <a:spLocks noChangeArrowheads="1"/>
                </p:cNvSpPr>
                <p:nvPr/>
              </p:nvSpPr>
              <p:spPr bwMode="auto">
                <a:xfrm>
                  <a:off x="2087" y="2818"/>
                  <a:ext cx="950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2" name="Group 57"/>
              <p:cNvGrpSpPr/>
              <p:nvPr/>
            </p:nvGrpSpPr>
            <p:grpSpPr bwMode="auto">
              <a:xfrm>
                <a:off x="3037" y="2818"/>
                <a:ext cx="849" cy="1092"/>
                <a:chOff x="3037" y="2818"/>
                <a:chExt cx="849" cy="1092"/>
              </a:xfrm>
            </p:grpSpPr>
            <p:sp>
              <p:nvSpPr>
                <p:cNvPr id="35" name="Rectangle 58"/>
                <p:cNvSpPr>
                  <a:spLocks noChangeArrowheads="1"/>
                </p:cNvSpPr>
                <p:nvPr/>
              </p:nvSpPr>
              <p:spPr bwMode="auto">
                <a:xfrm>
                  <a:off x="3080" y="2818"/>
                  <a:ext cx="763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Mean</a:t>
                  </a:r>
                </a:p>
                <a:p>
                  <a:pPr eaLnBrk="1" hangingPunct="1"/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standard deviation</a:t>
                  </a:r>
                </a:p>
                <a:p>
                  <a:pPr eaLnBrk="1" hangingPunct="1"/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Pearson's correlation</a:t>
                  </a:r>
                </a:p>
                <a:p>
                  <a:pPr eaLnBrk="1" hangingPunct="1"/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 </a:t>
                  </a:r>
                  <a:r>
                    <a:rPr lang="en-US" altLang="zh-CN" sz="1400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t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 and </a:t>
                  </a:r>
                  <a:r>
                    <a:rPr lang="en-US" altLang="zh-CN" sz="1400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F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 tests</a:t>
                  </a:r>
                  <a:endParaRPr lang="en-US" altLang="zh-CN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" name="Rectangle 59"/>
                <p:cNvSpPr>
                  <a:spLocks noChangeArrowheads="1"/>
                </p:cNvSpPr>
                <p:nvPr/>
              </p:nvSpPr>
              <p:spPr bwMode="auto">
                <a:xfrm>
                  <a:off x="3037" y="2818"/>
                  <a:ext cx="849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3" name="Group 60"/>
              <p:cNvGrpSpPr/>
              <p:nvPr/>
            </p:nvGrpSpPr>
            <p:grpSpPr bwMode="auto">
              <a:xfrm>
                <a:off x="0" y="3910"/>
                <a:ext cx="684" cy="1360"/>
                <a:chOff x="0" y="3910"/>
                <a:chExt cx="684" cy="1360"/>
              </a:xfrm>
            </p:grpSpPr>
            <p:sp>
              <p:nvSpPr>
                <p:cNvPr id="33" name="Rectangle 61"/>
                <p:cNvSpPr>
                  <a:spLocks noChangeArrowheads="1"/>
                </p:cNvSpPr>
                <p:nvPr/>
              </p:nvSpPr>
              <p:spPr bwMode="auto">
                <a:xfrm>
                  <a:off x="43" y="3910"/>
                  <a:ext cx="598" cy="13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比率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（数值 定量）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" name="Rectangle 62"/>
                <p:cNvSpPr>
                  <a:spLocks noChangeArrowheads="1"/>
                </p:cNvSpPr>
                <p:nvPr/>
              </p:nvSpPr>
              <p:spPr bwMode="auto">
                <a:xfrm>
                  <a:off x="0" y="3910"/>
                  <a:ext cx="684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4" name="Group 63"/>
              <p:cNvGrpSpPr/>
              <p:nvPr/>
            </p:nvGrpSpPr>
            <p:grpSpPr bwMode="auto">
              <a:xfrm>
                <a:off x="684" y="3910"/>
                <a:ext cx="1403" cy="1360"/>
                <a:chOff x="684" y="3910"/>
                <a:chExt cx="1403" cy="1360"/>
              </a:xfrm>
            </p:grpSpPr>
            <p:sp>
              <p:nvSpPr>
                <p:cNvPr id="31" name="Rectangle 64"/>
                <p:cNvSpPr>
                  <a:spLocks noChangeArrowheads="1"/>
                </p:cNvSpPr>
                <p:nvPr/>
              </p:nvSpPr>
              <p:spPr bwMode="auto">
                <a:xfrm>
                  <a:off x="727" y="3910"/>
                  <a:ext cx="1317" cy="13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对象之间的差、比率，都有明确意义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MS Mincho" pitchFamily="49" charset="-128"/>
                  </a:endParaRPr>
                </a:p>
                <a:p>
                  <a:pPr eaLnBrk="1" hangingPunct="1"/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MS Mincho" pitchFamily="49" charset="-128"/>
                  </a:endParaRPr>
                </a:p>
                <a:p>
                  <a:pPr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 (*, /)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" name="Rectangle 65"/>
                <p:cNvSpPr>
                  <a:spLocks noChangeArrowheads="1"/>
                </p:cNvSpPr>
                <p:nvPr/>
              </p:nvSpPr>
              <p:spPr bwMode="auto">
                <a:xfrm>
                  <a:off x="684" y="3910"/>
                  <a:ext cx="1403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5" name="Group 66"/>
              <p:cNvGrpSpPr/>
              <p:nvPr/>
            </p:nvGrpSpPr>
            <p:grpSpPr bwMode="auto">
              <a:xfrm>
                <a:off x="2087" y="3910"/>
                <a:ext cx="950" cy="1360"/>
                <a:chOff x="2087" y="3910"/>
                <a:chExt cx="950" cy="1360"/>
              </a:xfrm>
            </p:grpSpPr>
            <p:sp>
              <p:nvSpPr>
                <p:cNvPr id="29" name="Rectangle 67"/>
                <p:cNvSpPr>
                  <a:spLocks noChangeArrowheads="1"/>
                </p:cNvSpPr>
                <p:nvPr/>
              </p:nvSpPr>
              <p:spPr bwMode="auto">
                <a:xfrm>
                  <a:off x="2130" y="3910"/>
                  <a:ext cx="864" cy="13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绝对温度</a:t>
                  </a:r>
                  <a:endParaRPr lang="en-US" altLang="zh-CN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r>
                    <a:rPr lang="zh-CN" altLang="en-US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货币量</a:t>
                  </a:r>
                  <a:endParaRPr lang="en-US" altLang="zh-CN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r>
                    <a:rPr lang="zh-CN" altLang="en-US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年龄</a:t>
                  </a:r>
                  <a:endParaRPr lang="en-US" altLang="zh-CN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r>
                    <a:rPr lang="zh-CN" altLang="en-US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质量</a:t>
                  </a:r>
                  <a:endParaRPr lang="en-US" altLang="zh-CN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r>
                    <a:rPr lang="zh-CN" altLang="en-US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长度</a:t>
                  </a:r>
                  <a:endParaRPr lang="en-US" altLang="zh-CN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r>
                    <a:rPr lang="zh-CN" altLang="en-US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电流</a:t>
                  </a:r>
                  <a:endParaRPr lang="en-US" altLang="zh-CN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" name="Rectangle 68"/>
                <p:cNvSpPr>
                  <a:spLocks noChangeArrowheads="1"/>
                </p:cNvSpPr>
                <p:nvPr/>
              </p:nvSpPr>
              <p:spPr bwMode="auto">
                <a:xfrm>
                  <a:off x="2087" y="3910"/>
                  <a:ext cx="950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6" name="Group 69"/>
              <p:cNvGrpSpPr/>
              <p:nvPr/>
            </p:nvGrpSpPr>
            <p:grpSpPr bwMode="auto">
              <a:xfrm>
                <a:off x="3037" y="3910"/>
                <a:ext cx="849" cy="1360"/>
                <a:chOff x="3037" y="3910"/>
                <a:chExt cx="849" cy="1360"/>
              </a:xfrm>
            </p:grpSpPr>
            <p:sp>
              <p:nvSpPr>
                <p:cNvPr id="27" name="Rectangle 70"/>
                <p:cNvSpPr>
                  <a:spLocks noChangeArrowheads="1"/>
                </p:cNvSpPr>
                <p:nvPr/>
              </p:nvSpPr>
              <p:spPr bwMode="auto">
                <a:xfrm>
                  <a:off x="3080" y="4102"/>
                  <a:ext cx="763" cy="1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US" altLang="zh-CN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geometric mean</a:t>
                  </a:r>
                </a:p>
                <a:p>
                  <a:pPr eaLnBrk="1" hangingPunct="1"/>
                  <a:r>
                    <a:rPr lang="en-US" altLang="zh-CN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harmonic mean</a:t>
                  </a:r>
                </a:p>
                <a:p>
                  <a:pPr eaLnBrk="1" hangingPunct="1"/>
                  <a:r>
                    <a:rPr lang="en-US" altLang="zh-CN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percent variation</a:t>
                  </a:r>
                  <a:endParaRPr lang="en-US" altLang="zh-CN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" name="Rectangle 71"/>
                <p:cNvSpPr>
                  <a:spLocks noChangeArrowheads="1"/>
                </p:cNvSpPr>
                <p:nvPr/>
              </p:nvSpPr>
              <p:spPr bwMode="auto">
                <a:xfrm>
                  <a:off x="3037" y="3910"/>
                  <a:ext cx="849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6" name="Rectangle 72"/>
            <p:cNvSpPr>
              <a:spLocks noChangeArrowheads="1"/>
            </p:cNvSpPr>
            <p:nvPr/>
          </p:nvSpPr>
          <p:spPr bwMode="auto">
            <a:xfrm>
              <a:off x="-2" y="-2"/>
              <a:ext cx="3890" cy="5274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818" name="Group 2"/>
          <p:cNvGrpSpPr/>
          <p:nvPr/>
        </p:nvGrpSpPr>
        <p:grpSpPr bwMode="auto">
          <a:xfrm>
            <a:off x="685800" y="304802"/>
            <a:ext cx="7924800" cy="6276975"/>
            <a:chOff x="-2" y="-2"/>
            <a:chExt cx="3761" cy="4164"/>
          </a:xfrm>
        </p:grpSpPr>
        <p:grpSp>
          <p:nvGrpSpPr>
            <p:cNvPr id="802819" name="Group 3"/>
            <p:cNvGrpSpPr/>
            <p:nvPr/>
          </p:nvGrpSpPr>
          <p:grpSpPr bwMode="auto">
            <a:xfrm>
              <a:off x="0" y="0"/>
              <a:ext cx="3757" cy="4160"/>
              <a:chOff x="0" y="0"/>
              <a:chExt cx="3757" cy="4160"/>
            </a:xfrm>
          </p:grpSpPr>
          <p:grpSp>
            <p:nvGrpSpPr>
              <p:cNvPr id="802820" name="Group 4"/>
              <p:cNvGrpSpPr/>
              <p:nvPr/>
            </p:nvGrpSpPr>
            <p:grpSpPr bwMode="auto">
              <a:xfrm>
                <a:off x="0" y="0"/>
                <a:ext cx="684" cy="596"/>
                <a:chOff x="0" y="0"/>
                <a:chExt cx="684" cy="596"/>
              </a:xfrm>
            </p:grpSpPr>
            <p:sp>
              <p:nvSpPr>
                <p:cNvPr id="802821" name="Rectangle 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84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02822" name="Group 6"/>
                <p:cNvGrpSpPr/>
                <p:nvPr/>
              </p:nvGrpSpPr>
              <p:grpSpPr bwMode="auto">
                <a:xfrm>
                  <a:off x="0" y="0"/>
                  <a:ext cx="684" cy="596"/>
                  <a:chOff x="0" y="0"/>
                  <a:chExt cx="684" cy="596"/>
                </a:xfrm>
              </p:grpSpPr>
              <p:sp>
                <p:nvSpPr>
                  <p:cNvPr id="802823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598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ctr" eaLnBrk="1" hangingPunct="1"/>
                    <a:r>
                      <a: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属性类型</a:t>
                    </a:r>
                    <a:endPara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  <a:p>
                    <a:pPr algn="ctr"/>
                    <a:endPara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2824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84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802825" name="Group 9"/>
              <p:cNvGrpSpPr/>
              <p:nvPr/>
            </p:nvGrpSpPr>
            <p:grpSpPr bwMode="auto">
              <a:xfrm>
                <a:off x="684" y="0"/>
                <a:ext cx="1691" cy="596"/>
                <a:chOff x="684" y="0"/>
                <a:chExt cx="1691" cy="596"/>
              </a:xfrm>
            </p:grpSpPr>
            <p:sp>
              <p:nvSpPr>
                <p:cNvPr id="802826" name="Rectangle 10"/>
                <p:cNvSpPr>
                  <a:spLocks noChangeArrowheads="1"/>
                </p:cNvSpPr>
                <p:nvPr/>
              </p:nvSpPr>
              <p:spPr bwMode="auto">
                <a:xfrm>
                  <a:off x="684" y="0"/>
                  <a:ext cx="1691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02827" name="Group 11"/>
                <p:cNvGrpSpPr/>
                <p:nvPr/>
              </p:nvGrpSpPr>
              <p:grpSpPr bwMode="auto">
                <a:xfrm>
                  <a:off x="684" y="0"/>
                  <a:ext cx="1691" cy="596"/>
                  <a:chOff x="684" y="0"/>
                  <a:chExt cx="1691" cy="596"/>
                </a:xfrm>
              </p:grpSpPr>
              <p:sp>
                <p:nvSpPr>
                  <p:cNvPr id="802828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727" y="0"/>
                    <a:ext cx="1605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ctr" eaLnBrk="1" hangingPunct="1"/>
                    <a:r>
                      <a:rPr lang="en-US" altLang="zh-CN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Transformation</a:t>
                    </a:r>
                  </a:p>
                  <a:p>
                    <a:pPr algn="ctr"/>
                    <a:r>
                      <a: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变换</a:t>
                    </a:r>
                    <a:endPara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2829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684" y="0"/>
                    <a:ext cx="1691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802830" name="Group 14"/>
              <p:cNvGrpSpPr/>
              <p:nvPr/>
            </p:nvGrpSpPr>
            <p:grpSpPr bwMode="auto">
              <a:xfrm>
                <a:off x="2375" y="0"/>
                <a:ext cx="1382" cy="596"/>
                <a:chOff x="2375" y="0"/>
                <a:chExt cx="1382" cy="596"/>
              </a:xfrm>
            </p:grpSpPr>
            <p:sp>
              <p:nvSpPr>
                <p:cNvPr id="802831" name="Rectangle 15"/>
                <p:cNvSpPr>
                  <a:spLocks noChangeArrowheads="1"/>
                </p:cNvSpPr>
                <p:nvPr/>
              </p:nvSpPr>
              <p:spPr bwMode="auto">
                <a:xfrm>
                  <a:off x="2375" y="0"/>
                  <a:ext cx="1382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02832" name="Group 16"/>
                <p:cNvGrpSpPr/>
                <p:nvPr/>
              </p:nvGrpSpPr>
              <p:grpSpPr bwMode="auto">
                <a:xfrm>
                  <a:off x="2375" y="0"/>
                  <a:ext cx="1382" cy="596"/>
                  <a:chOff x="2375" y="0"/>
                  <a:chExt cx="1382" cy="596"/>
                </a:xfrm>
              </p:grpSpPr>
              <p:sp>
                <p:nvSpPr>
                  <p:cNvPr id="802833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418" y="0"/>
                    <a:ext cx="1296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说明</a:t>
                    </a:r>
                    <a:endPara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283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0"/>
                    <a:ext cx="1382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802835" name="Group 19"/>
              <p:cNvGrpSpPr/>
              <p:nvPr/>
            </p:nvGrpSpPr>
            <p:grpSpPr bwMode="auto">
              <a:xfrm>
                <a:off x="0" y="596"/>
                <a:ext cx="684" cy="824"/>
                <a:chOff x="0" y="596"/>
                <a:chExt cx="684" cy="824"/>
              </a:xfrm>
            </p:grpSpPr>
            <p:sp>
              <p:nvSpPr>
                <p:cNvPr id="80283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596"/>
                  <a:ext cx="598" cy="8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标称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37" name="Rectangle 21"/>
                <p:cNvSpPr>
                  <a:spLocks noChangeArrowheads="1"/>
                </p:cNvSpPr>
                <p:nvPr/>
              </p:nvSpPr>
              <p:spPr bwMode="auto">
                <a:xfrm>
                  <a:off x="0" y="596"/>
                  <a:ext cx="684" cy="82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02838" name="Group 22"/>
              <p:cNvGrpSpPr/>
              <p:nvPr/>
            </p:nvGrpSpPr>
            <p:grpSpPr bwMode="auto">
              <a:xfrm>
                <a:off x="684" y="596"/>
                <a:ext cx="1691" cy="824"/>
                <a:chOff x="684" y="596"/>
                <a:chExt cx="1691" cy="824"/>
              </a:xfrm>
            </p:grpSpPr>
            <p:sp>
              <p:nvSpPr>
                <p:cNvPr id="802839" name="Rectangle 23"/>
                <p:cNvSpPr>
                  <a:spLocks noChangeArrowheads="1"/>
                </p:cNvSpPr>
                <p:nvPr/>
              </p:nvSpPr>
              <p:spPr bwMode="auto">
                <a:xfrm>
                  <a:off x="727" y="596"/>
                  <a:ext cx="1605" cy="8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任何一对一的变换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40" name="Rectangle 24"/>
                <p:cNvSpPr>
                  <a:spLocks noChangeArrowheads="1"/>
                </p:cNvSpPr>
                <p:nvPr/>
              </p:nvSpPr>
              <p:spPr bwMode="auto">
                <a:xfrm>
                  <a:off x="684" y="596"/>
                  <a:ext cx="1691" cy="82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02841" name="Group 25"/>
              <p:cNvGrpSpPr/>
              <p:nvPr/>
            </p:nvGrpSpPr>
            <p:grpSpPr bwMode="auto">
              <a:xfrm>
                <a:off x="2375" y="596"/>
                <a:ext cx="1382" cy="824"/>
                <a:chOff x="2375" y="596"/>
                <a:chExt cx="1382" cy="824"/>
              </a:xfrm>
            </p:grpSpPr>
            <p:sp>
              <p:nvSpPr>
                <p:cNvPr id="802842" name="Rectangle 26"/>
                <p:cNvSpPr>
                  <a:spLocks noChangeArrowheads="1"/>
                </p:cNvSpPr>
                <p:nvPr/>
              </p:nvSpPr>
              <p:spPr bwMode="auto">
                <a:xfrm>
                  <a:off x="2418" y="596"/>
                  <a:ext cx="1296" cy="8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ID</a:t>
                  </a:r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重新编号，意义相同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43" name="Rectangle 27"/>
                <p:cNvSpPr>
                  <a:spLocks noChangeArrowheads="1"/>
                </p:cNvSpPr>
                <p:nvPr/>
              </p:nvSpPr>
              <p:spPr bwMode="auto">
                <a:xfrm>
                  <a:off x="2375" y="596"/>
                  <a:ext cx="1382" cy="82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02844" name="Group 28"/>
              <p:cNvGrpSpPr/>
              <p:nvPr/>
            </p:nvGrpSpPr>
            <p:grpSpPr bwMode="auto">
              <a:xfrm>
                <a:off x="0" y="1420"/>
                <a:ext cx="684" cy="1092"/>
                <a:chOff x="0" y="1420"/>
                <a:chExt cx="684" cy="1092"/>
              </a:xfrm>
            </p:grpSpPr>
            <p:sp>
              <p:nvSpPr>
                <p:cNvPr id="802845" name="Rectangle 29"/>
                <p:cNvSpPr>
                  <a:spLocks noChangeArrowheads="1"/>
                </p:cNvSpPr>
                <p:nvPr/>
              </p:nvSpPr>
              <p:spPr bwMode="auto">
                <a:xfrm>
                  <a:off x="43" y="1420"/>
                  <a:ext cx="598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序数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46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420"/>
                  <a:ext cx="684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02847" name="Group 31"/>
              <p:cNvGrpSpPr/>
              <p:nvPr/>
            </p:nvGrpSpPr>
            <p:grpSpPr bwMode="auto">
              <a:xfrm>
                <a:off x="684" y="1420"/>
                <a:ext cx="1691" cy="1092"/>
                <a:chOff x="684" y="1420"/>
                <a:chExt cx="1691" cy="1092"/>
              </a:xfrm>
            </p:grpSpPr>
            <p:sp>
              <p:nvSpPr>
                <p:cNvPr id="802848" name="Rectangle 32"/>
                <p:cNvSpPr>
                  <a:spLocks noChangeArrowheads="1"/>
                </p:cNvSpPr>
                <p:nvPr/>
              </p:nvSpPr>
              <p:spPr bwMode="auto">
                <a:xfrm>
                  <a:off x="727" y="1420"/>
                  <a:ext cx="1605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zh-CN" altLang="en-US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保序变换</a:t>
                  </a:r>
                  <a:endParaRPr lang="en-US" altLang="zh-CN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MS Mincho" pitchFamily="49" charset="-128"/>
                  </a:endParaRPr>
                </a:p>
                <a:p>
                  <a:pPr eaLnBrk="1" hangingPunct="1"/>
                  <a:r>
                    <a:rPr lang="en-US" altLang="zh-CN" b="1" i="1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new_value</a:t>
                  </a:r>
                  <a:r>
                    <a:rPr lang="en-US" altLang="zh-CN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 = f(</a:t>
                  </a:r>
                  <a:r>
                    <a:rPr lang="en-US" altLang="zh-CN" b="1" i="1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old_value</a:t>
                  </a:r>
                  <a:r>
                    <a:rPr lang="en-US" altLang="zh-CN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) </a:t>
                  </a:r>
                  <a:br>
                    <a:rPr lang="en-US" altLang="zh-CN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</a:br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f </a:t>
                  </a:r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是 单调函数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49" name="Rectangle 33"/>
                <p:cNvSpPr>
                  <a:spLocks noChangeArrowheads="1"/>
                </p:cNvSpPr>
                <p:nvPr/>
              </p:nvSpPr>
              <p:spPr bwMode="auto">
                <a:xfrm>
                  <a:off x="684" y="1420"/>
                  <a:ext cx="1691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02850" name="Group 34"/>
              <p:cNvGrpSpPr/>
              <p:nvPr/>
            </p:nvGrpSpPr>
            <p:grpSpPr bwMode="auto">
              <a:xfrm>
                <a:off x="2375" y="1420"/>
                <a:ext cx="1382" cy="1092"/>
                <a:chOff x="2375" y="1420"/>
                <a:chExt cx="1382" cy="1092"/>
              </a:xfrm>
            </p:grpSpPr>
            <p:sp>
              <p:nvSpPr>
                <p:cNvPr id="802851" name="Rectangle 35"/>
                <p:cNvSpPr>
                  <a:spLocks noChangeArrowheads="1"/>
                </p:cNvSpPr>
                <p:nvPr/>
              </p:nvSpPr>
              <p:spPr bwMode="auto">
                <a:xfrm>
                  <a:off x="2418" y="1420"/>
                  <a:ext cx="1296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{</a:t>
                  </a:r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好，较好，很好</a:t>
                  </a:r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} {1, 2, 3} </a:t>
                  </a:r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</a:t>
                  </a:r>
                </a:p>
                <a:p>
                  <a:pPr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{ 0.5, 1, 10}</a:t>
                  </a:r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，意义相同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52" name="Rectangle 36"/>
                <p:cNvSpPr>
                  <a:spLocks noChangeArrowheads="1"/>
                </p:cNvSpPr>
                <p:nvPr/>
              </p:nvSpPr>
              <p:spPr bwMode="auto">
                <a:xfrm>
                  <a:off x="2375" y="1420"/>
                  <a:ext cx="1382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02853" name="Group 37"/>
              <p:cNvGrpSpPr/>
              <p:nvPr/>
            </p:nvGrpSpPr>
            <p:grpSpPr bwMode="auto">
              <a:xfrm>
                <a:off x="0" y="2512"/>
                <a:ext cx="684" cy="1092"/>
                <a:chOff x="0" y="2512"/>
                <a:chExt cx="684" cy="1092"/>
              </a:xfrm>
            </p:grpSpPr>
            <p:sp>
              <p:nvSpPr>
                <p:cNvPr id="802854" name="Rectangle 38"/>
                <p:cNvSpPr>
                  <a:spLocks noChangeArrowheads="1"/>
                </p:cNvSpPr>
                <p:nvPr/>
              </p:nvSpPr>
              <p:spPr bwMode="auto">
                <a:xfrm>
                  <a:off x="43" y="2512"/>
                  <a:ext cx="598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区间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55" name="Rectangle 39"/>
                <p:cNvSpPr>
                  <a:spLocks noChangeArrowheads="1"/>
                </p:cNvSpPr>
                <p:nvPr/>
              </p:nvSpPr>
              <p:spPr bwMode="auto">
                <a:xfrm>
                  <a:off x="0" y="2512"/>
                  <a:ext cx="684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02856" name="Group 40"/>
              <p:cNvGrpSpPr/>
              <p:nvPr/>
            </p:nvGrpSpPr>
            <p:grpSpPr bwMode="auto">
              <a:xfrm>
                <a:off x="684" y="2512"/>
                <a:ext cx="1691" cy="1092"/>
                <a:chOff x="684" y="2512"/>
                <a:chExt cx="1691" cy="1092"/>
              </a:xfrm>
            </p:grpSpPr>
            <p:sp>
              <p:nvSpPr>
                <p:cNvPr id="802857" name="Rectangle 41"/>
                <p:cNvSpPr>
                  <a:spLocks noChangeArrowheads="1"/>
                </p:cNvSpPr>
                <p:nvPr/>
              </p:nvSpPr>
              <p:spPr bwMode="auto">
                <a:xfrm>
                  <a:off x="727" y="2512"/>
                  <a:ext cx="1605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US" altLang="zh-CN" b="1" i="1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new_value</a:t>
                  </a:r>
                  <a:r>
                    <a:rPr lang="en-US" altLang="zh-CN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 =a * </a:t>
                  </a:r>
                  <a:r>
                    <a:rPr lang="en-US" altLang="zh-CN" b="1" i="1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old_value</a:t>
                  </a:r>
                  <a:r>
                    <a:rPr lang="en-US" altLang="zh-CN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 + b</a:t>
                  </a:r>
                </a:p>
                <a:p>
                  <a:pPr eaLnBrk="1" hangingPunct="1"/>
                  <a:r>
                    <a:rPr lang="en-US" altLang="zh-CN" b="1" i="1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  <a:cs typeface="Times New Roman" panose="02020603050405020304" pitchFamily="18" charset="0"/>
                    </a:rPr>
                    <a:t>a,b</a:t>
                  </a:r>
                  <a:r>
                    <a:rPr lang="en-US" altLang="zh-CN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  <a:cs typeface="Times New Roman" panose="02020603050405020304" pitchFamily="18" charset="0"/>
                    </a:rPr>
                    <a:t>是常数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58" name="Rectangle 42"/>
                <p:cNvSpPr>
                  <a:spLocks noChangeArrowheads="1"/>
                </p:cNvSpPr>
                <p:nvPr/>
              </p:nvSpPr>
              <p:spPr bwMode="auto">
                <a:xfrm>
                  <a:off x="684" y="2512"/>
                  <a:ext cx="1691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02859" name="Group 43"/>
              <p:cNvGrpSpPr/>
              <p:nvPr/>
            </p:nvGrpSpPr>
            <p:grpSpPr bwMode="auto">
              <a:xfrm>
                <a:off x="2375" y="2512"/>
                <a:ext cx="1382" cy="1092"/>
                <a:chOff x="2375" y="2512"/>
                <a:chExt cx="1382" cy="1092"/>
              </a:xfrm>
            </p:grpSpPr>
            <p:sp>
              <p:nvSpPr>
                <p:cNvPr id="802860" name="Rectangle 44"/>
                <p:cNvSpPr>
                  <a:spLocks noChangeArrowheads="1"/>
                </p:cNvSpPr>
                <p:nvPr/>
              </p:nvSpPr>
              <p:spPr bwMode="auto">
                <a:xfrm>
                  <a:off x="2418" y="2512"/>
                  <a:ext cx="1296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线性变换，意义相同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61" name="Rectangle 45"/>
                <p:cNvSpPr>
                  <a:spLocks noChangeArrowheads="1"/>
                </p:cNvSpPr>
                <p:nvPr/>
              </p:nvSpPr>
              <p:spPr bwMode="auto">
                <a:xfrm>
                  <a:off x="2375" y="2512"/>
                  <a:ext cx="1382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02862" name="Group 46"/>
              <p:cNvGrpSpPr/>
              <p:nvPr/>
            </p:nvGrpSpPr>
            <p:grpSpPr bwMode="auto">
              <a:xfrm>
                <a:off x="0" y="3604"/>
                <a:ext cx="684" cy="556"/>
                <a:chOff x="0" y="3604"/>
                <a:chExt cx="684" cy="556"/>
              </a:xfrm>
            </p:grpSpPr>
            <p:sp>
              <p:nvSpPr>
                <p:cNvPr id="802863" name="Rectangle 47"/>
                <p:cNvSpPr>
                  <a:spLocks noChangeArrowheads="1"/>
                </p:cNvSpPr>
                <p:nvPr/>
              </p:nvSpPr>
              <p:spPr bwMode="auto">
                <a:xfrm>
                  <a:off x="43" y="3604"/>
                  <a:ext cx="598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eaLnBrk="1" hangingPunct="1"/>
                  <a:r>
                    <a:rPr lang="en-US" altLang="zh-CN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 eaLnBrk="1" hangingPunct="1"/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比率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64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604"/>
                  <a:ext cx="684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02865" name="Group 49"/>
              <p:cNvGrpSpPr/>
              <p:nvPr/>
            </p:nvGrpSpPr>
            <p:grpSpPr bwMode="auto">
              <a:xfrm>
                <a:off x="684" y="3604"/>
                <a:ext cx="1691" cy="556"/>
                <a:chOff x="684" y="3604"/>
                <a:chExt cx="1691" cy="556"/>
              </a:xfrm>
            </p:grpSpPr>
            <p:sp>
              <p:nvSpPr>
                <p:cNvPr id="802866" name="Rectangle 50"/>
                <p:cNvSpPr>
                  <a:spLocks noChangeArrowheads="1"/>
                </p:cNvSpPr>
                <p:nvPr/>
              </p:nvSpPr>
              <p:spPr bwMode="auto">
                <a:xfrm>
                  <a:off x="727" y="3604"/>
                  <a:ext cx="1605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US" altLang="zh-CN" b="1" i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MS Mincho" pitchFamily="49" charset="-128"/>
                    </a:rPr>
                    <a:t>new_value = a * old_value</a:t>
                  </a:r>
                  <a:endParaRPr lang="en-US" altLang="zh-CN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67" name="Rectangle 51"/>
                <p:cNvSpPr>
                  <a:spLocks noChangeArrowheads="1"/>
                </p:cNvSpPr>
                <p:nvPr/>
              </p:nvSpPr>
              <p:spPr bwMode="auto">
                <a:xfrm>
                  <a:off x="684" y="3604"/>
                  <a:ext cx="1691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02868" name="Group 52"/>
              <p:cNvGrpSpPr/>
              <p:nvPr/>
            </p:nvGrpSpPr>
            <p:grpSpPr bwMode="auto">
              <a:xfrm>
                <a:off x="2375" y="3604"/>
                <a:ext cx="1382" cy="556"/>
                <a:chOff x="2375" y="3604"/>
                <a:chExt cx="1382" cy="556"/>
              </a:xfrm>
            </p:grpSpPr>
            <p:sp>
              <p:nvSpPr>
                <p:cNvPr id="802869" name="Rectangle 53"/>
                <p:cNvSpPr>
                  <a:spLocks noChangeArrowheads="1"/>
                </p:cNvSpPr>
                <p:nvPr/>
              </p:nvSpPr>
              <p:spPr bwMode="auto">
                <a:xfrm>
                  <a:off x="2418" y="3604"/>
                  <a:ext cx="1296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意义相同</a:t>
                  </a:r>
                  <a:endPara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2870" name="Rectangle 54"/>
                <p:cNvSpPr>
                  <a:spLocks noChangeArrowheads="1"/>
                </p:cNvSpPr>
                <p:nvPr/>
              </p:nvSpPr>
              <p:spPr bwMode="auto">
                <a:xfrm>
                  <a:off x="2375" y="3604"/>
                  <a:ext cx="1382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802871" name="Rectangle 55"/>
            <p:cNvSpPr>
              <a:spLocks noChangeArrowheads="1"/>
            </p:cNvSpPr>
            <p:nvPr/>
          </p:nvSpPr>
          <p:spPr bwMode="auto">
            <a:xfrm>
              <a:off x="-2" y="-2"/>
              <a:ext cx="3761" cy="4164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离散和连续属性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054600"/>
          </a:xfrm>
        </p:spPr>
        <p:txBody>
          <a:bodyPr>
            <a:normAutofit/>
          </a:bodyPr>
          <a:lstStyle/>
          <a:p>
            <a:pPr marL="0" lvl="1">
              <a:lnSpc>
                <a:spcPct val="11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离散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discrete </a:t>
            </a:r>
          </a:p>
          <a:p>
            <a:pPr marL="548640" lvl="4">
              <a:lnSpc>
                <a:spcPct val="11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有限个值 或者 无限可数个值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640" lvl="4">
              <a:lnSpc>
                <a:spcPct val="11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整数值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640" lvl="4">
              <a:lnSpc>
                <a:spcPct val="11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例如：邮政编码，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</a:t>
            </a:r>
          </a:p>
          <a:p>
            <a:pPr marL="548640" lvl="4">
              <a:lnSpc>
                <a:spcPct val="11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二元属性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{0,1}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 性别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----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非对称二元属性（稀疏矩阵 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sparse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1">
              <a:lnSpc>
                <a:spcPct val="11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连续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</a:t>
            </a:r>
          </a:p>
          <a:p>
            <a:pPr marL="548640" lvl="4">
              <a:lnSpc>
                <a:spcPct val="11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实数值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有限精度浮点数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640" lvl="4">
              <a:lnSpc>
                <a:spcPct val="11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例如：温度，高度，重量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2">
              <a:lnSpc>
                <a:spcPct val="110000"/>
              </a:lnSpc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1">
              <a:lnSpc>
                <a:spcPct val="11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一般，标称和序数属性是离散的（包括二元）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1">
              <a:lnSpc>
                <a:spcPct val="11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区间和比率属性是连续的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1">
              <a:lnSpc>
                <a:spcPct val="11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计数属性是离散的，但也是比率属性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 txBox="1">
            <a:spLocks noChangeArrowheads="1"/>
          </p:cNvSpPr>
          <p:nvPr/>
        </p:nvSpPr>
        <p:spPr>
          <a:xfrm>
            <a:off x="464258" y="1617691"/>
            <a:ext cx="4212434" cy="498154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具有属性的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数据对象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集合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一个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数据对象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代表一个实体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对象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也称为：记录、样本、实例、实体、向量、观测等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110605" y="1527174"/>
            <a:ext cx="3858418" cy="4441826"/>
            <a:chOff x="3403" y="1104"/>
            <a:chExt cx="2213" cy="2640"/>
          </a:xfrm>
        </p:grpSpPr>
        <p:graphicFrame>
          <p:nvGraphicFramePr>
            <p:cNvPr id="6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5" name="Document" r:id="rId3" imgW="5405755" imgH="5779135" progId="Word.Document.8">
                    <p:embed/>
                  </p:oleObj>
                </mc:Choice>
                <mc:Fallback>
                  <p:oleObj name="Document" r:id="rId3" imgW="5405755" imgH="5779135" progId="Word.Document.8">
                    <p:embed/>
                    <p:pic>
                      <p:nvPicPr>
                        <p:cNvPr id="0" name="图片 10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AutoShape 12"/>
            <p:cNvSpPr/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6003574" y="1217582"/>
            <a:ext cx="7143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属性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9" name="AutoShape 15"/>
          <p:cNvSpPr/>
          <p:nvPr/>
        </p:nvSpPr>
        <p:spPr bwMode="auto">
          <a:xfrm>
            <a:off x="4785967" y="2646223"/>
            <a:ext cx="28575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223594" y="3854380"/>
            <a:ext cx="4869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对象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2BDA0E4-E7E4-4979-9F22-C40A45674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数据是？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数据集的特性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维度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dimensionality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对象属性的个数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高维会造成维灾难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-curse of dimensionality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预处理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-&gt;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降维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稀疏性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sparsity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稀疏数据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——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对于非对称特征数据集，大部分属性值为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0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，非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0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很少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分辨率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resolution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合适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lvl="1"/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477000"/>
            <a:ext cx="19050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FE5A60-2215-4EF9-B932-0CFB86D6CBE8}" type="slidenum">
              <a:rPr lang="zh-CN" altLang="en-US" sz="2400"/>
              <a:t>21</a:t>
            </a:fld>
            <a:endParaRPr lang="en-US" altLang="zh-CN" sz="240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14399" y="1417638"/>
            <a:ext cx="7428089" cy="5211762"/>
          </a:xfrm>
          <a:prstGeom prst="rect">
            <a:avLst/>
          </a:prstGeom>
          <a:noFill/>
        </p:spPr>
        <p:txBody>
          <a:bodyPr vert="horz" lIns="90488" tIns="44450" rIns="90488" bIns="44450"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记录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Record</a:t>
            </a:r>
          </a:p>
          <a:p>
            <a:pPr marL="800100" lvl="1" indent="-34290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事务数据或购物篮数据</a:t>
            </a:r>
            <a:endParaRPr lang="en-US" altLang="zh-CN" sz="20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数据矩阵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, e.g., 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数值矩阵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交叉表</a:t>
            </a:r>
            <a:endParaRPr lang="en-US" altLang="zh-CN" sz="20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稀疏数据矩阵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, e.g.,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文档数据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文本文档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词频向量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term-frequency vector</a:t>
            </a:r>
          </a:p>
          <a:p>
            <a:pPr marL="285750" indent="-28575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网络</a:t>
            </a:r>
            <a:endParaRPr lang="en-US" altLang="zh-CN" sz="20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带有对象间联系的数据，</a:t>
            </a:r>
            <a:endParaRPr lang="en-US" altLang="zh-CN" sz="20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005840" lvl="3" indent="0">
              <a:lnSpc>
                <a:spcPct val="105000"/>
              </a:lnSpc>
              <a:buNone/>
            </a:pP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e.g.</a:t>
            </a:r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万维网</a:t>
            </a:r>
            <a:endParaRPr lang="en-US" altLang="zh-CN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具有图形对象的数据</a:t>
            </a:r>
            <a:endParaRPr lang="en-US" altLang="zh-CN" sz="20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005840" lvl="3" indent="0">
              <a:lnSpc>
                <a:spcPct val="105000"/>
              </a:lnSpc>
              <a:buNone/>
            </a:pPr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分子结构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Molecular Structures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BF6DA4-5AF6-4FB8-A7E9-46CFBB0E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数据集类型</a:t>
            </a:r>
          </a:p>
        </p:txBody>
      </p:sp>
    </p:spTree>
    <p:extLst>
      <p:ext uri="{BB962C8B-B14F-4D97-AF65-F5344CB8AC3E}">
        <p14:creationId xmlns:p14="http://schemas.microsoft.com/office/powerpoint/2010/main" val="948197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477000"/>
            <a:ext cx="19050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FE5A60-2215-4EF9-B932-0CFB86D6CBE8}" type="slidenum">
              <a:rPr lang="zh-CN" altLang="en-US" sz="2400"/>
              <a:t>22</a:t>
            </a:fld>
            <a:endParaRPr lang="en-US" altLang="zh-CN" sz="240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14399" y="1444978"/>
            <a:ext cx="6513689" cy="5184422"/>
          </a:xfrm>
          <a:prstGeom prst="rect">
            <a:avLst/>
          </a:prstGeom>
          <a:noFill/>
        </p:spPr>
        <p:txBody>
          <a:bodyPr vert="horz" lIns="90488" tIns="44450" rIns="90488" bIns="44450"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有序的 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Ordered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：属性涉及时间或空间的联系</a:t>
            </a:r>
            <a:endParaRPr lang="en-US" altLang="zh-CN" sz="20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时序数据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: sequence data</a:t>
            </a:r>
          </a:p>
          <a:p>
            <a:pPr marL="1005840" lvl="3" indent="0">
              <a:lnSpc>
                <a:spcPct val="105000"/>
              </a:lnSpc>
              <a:buNone/>
            </a:pPr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交易序列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transaction sequences</a:t>
            </a:r>
          </a:p>
          <a:p>
            <a:pPr marL="800100" lvl="1" indent="-34290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序列数据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: sequence </a:t>
            </a:r>
            <a:r>
              <a:rPr lang="en-US" altLang="zh-CN" sz="2000" b="1" dirty="0" err="1">
                <a:ea typeface="宋体" panose="02010600030101010101" pitchFamily="2" charset="-122"/>
                <a:cs typeface="Times New Roman" panose="02020603050405020304" pitchFamily="18" charset="0"/>
              </a:rPr>
              <a:t>dataa</a:t>
            </a:r>
            <a:endParaRPr lang="en-US" altLang="zh-CN" sz="20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005840" lvl="3" indent="0">
              <a:lnSpc>
                <a:spcPct val="105000"/>
              </a:lnSpc>
              <a:buNone/>
            </a:pPr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遗传基因序列数据</a:t>
            </a:r>
            <a:endParaRPr lang="en-US" altLang="zh-CN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时间序列数据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: time-series</a:t>
            </a:r>
          </a:p>
          <a:p>
            <a:pPr marL="1005840" lvl="3" indent="0">
              <a:lnSpc>
                <a:spcPct val="105000"/>
              </a:lnSpc>
              <a:buNone/>
            </a:pPr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平均气温时间序列</a:t>
            </a:r>
            <a:endParaRPr lang="en-US" altLang="zh-CN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空间数据</a:t>
            </a:r>
            <a:endParaRPr lang="en-US" altLang="zh-CN" sz="20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005840" lvl="3" indent="0">
              <a:lnSpc>
                <a:spcPct val="105000"/>
              </a:lnSpc>
              <a:buNone/>
            </a:pPr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不同地理位置的气象数据</a:t>
            </a:r>
          </a:p>
          <a:p>
            <a:pPr marL="285750" indent="-285750">
              <a:lnSpc>
                <a:spcPct val="105000"/>
              </a:lnSpc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图像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image and 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多媒体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multimedia:</a:t>
            </a:r>
          </a:p>
          <a:p>
            <a:pPr marL="800100" lvl="1" indent="-342900">
              <a:lnSpc>
                <a:spcPct val="105000"/>
              </a:lnSpc>
            </a:pP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Image data</a:t>
            </a:r>
          </a:p>
          <a:p>
            <a:pPr marL="800100" lvl="1" indent="-342900">
              <a:lnSpc>
                <a:spcPct val="105000"/>
              </a:lnSpc>
            </a:pP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Video data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A9A0B45B-2EDA-4CD9-AAAB-ADF837632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zh-CN" altLang="en-US" dirty="0"/>
              <a:t>数据集类型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记录数据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5CBDAF3F-6AAD-49ED-8016-37BDBA252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421107"/>
              </p:ext>
            </p:extLst>
          </p:nvPr>
        </p:nvGraphicFramePr>
        <p:xfrm>
          <a:off x="2184400" y="1474083"/>
          <a:ext cx="4775200" cy="492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Document" r:id="rId4" imgW="5405755" imgH="5779135" progId="Word.Document.8">
                  <p:embed/>
                </p:oleObj>
              </mc:Choice>
              <mc:Fallback>
                <p:oleObj name="Document" r:id="rId4" imgW="5405755" imgH="5779135" progId="Word.Document.8">
                  <p:embed/>
                  <p:pic>
                    <p:nvPicPr>
                      <p:cNvPr id="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1474083"/>
                        <a:ext cx="4775200" cy="4926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事务数据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Transaction Data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34620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每一个记录（事务）包含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一系列项的集合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例如：购物篮数据，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basket data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，一般是二元非对称属性，表示购买何种商品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044700" y="2932118"/>
          <a:ext cx="5080000" cy="354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Document" r:id="rId4" imgW="3823970" imgH="1999615" progId="Word.Document.8">
                  <p:embed/>
                </p:oleObj>
              </mc:Choice>
              <mc:Fallback>
                <p:oleObj name="Document" r:id="rId4" imgW="3823970" imgH="199961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0" y="2932118"/>
                        <a:ext cx="5080000" cy="354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数据矩阵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Matrix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1270397" y="1549400"/>
            <a:ext cx="6238875" cy="23749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如果数据集中所有数据对象都具有相同的数值属性值，则数据对象可以视为多维空间中的点（向量）。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每一维度代表一个属性。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m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行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n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列，则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m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为对象数，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为属性数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</a:t>
            </a:r>
          </a:p>
          <a:p>
            <a:pPr lvl="4"/>
            <a:endParaRPr lang="en-US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603771" y="4029080"/>
          <a:ext cx="5572125" cy="192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VISIO" r:id="rId3" imgW="5706110" imgH="1480820" progId="Visio.Drawing.6">
                  <p:embed/>
                </p:oleObj>
              </mc:Choice>
              <mc:Fallback>
                <p:oleObj name="VISIO" r:id="rId3" imgW="5706110" imgH="1480820" progId="Visio.Drawing.6">
                  <p:embed/>
                  <p:pic>
                    <p:nvPicPr>
                      <p:cNvPr id="0" name="图片 3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771" y="4029080"/>
                        <a:ext cx="5572125" cy="192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文档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术语矩阵（稀疏数据矩阵）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63830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每一个文档可以用术语（词）向量表示（没有先后关系）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每个术语是一个属性，其值为在每个文档中出现的次数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文档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术语矩阵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document-term matrix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663700" y="2928937"/>
          <a:ext cx="5600700" cy="3470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Visio" r:id="rId3" imgW="5986145" imgH="2727960" progId="Visio.Drawing.6">
                  <p:embed/>
                </p:oleObj>
              </mc:Choice>
              <mc:Fallback>
                <p:oleObj name="Visio" r:id="rId3" imgW="5986145" imgH="272796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2928937"/>
                        <a:ext cx="5600700" cy="3470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2864C2F-A121-4574-9314-6967C7FC86D3}"/>
              </a:ext>
            </a:extLst>
          </p:cNvPr>
          <p:cNvSpPr txBox="1"/>
          <p:nvPr/>
        </p:nvSpPr>
        <p:spPr>
          <a:xfrm>
            <a:off x="6615289" y="115216"/>
            <a:ext cx="2528711" cy="517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5000"/>
              </a:lnSpc>
            </a:pPr>
            <a:r>
              <a:rPr lang="zh-CN" altLang="en-US" sz="28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记录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Record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图数据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-Graph Data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9558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数据对象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对应图中的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节点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图形反映了数据对象之间的联系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节点相连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链，链的方向，链的权重等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苯分子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76541" y="3403600"/>
          <a:ext cx="2667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" name="VISIO" r:id="rId3" imgW="839470" imgH="646430" progId="Visio.Drawing.6">
                  <p:embed/>
                </p:oleObj>
              </mc:Choice>
              <mc:Fallback>
                <p:oleObj name="VISIO" r:id="rId3" imgW="839470" imgH="64643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541" y="3403600"/>
                        <a:ext cx="2667000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有序数据：时序数据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340556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时间数据 时序事务数据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169158"/>
              </p:ext>
            </p:extLst>
          </p:nvPr>
        </p:nvGraphicFramePr>
        <p:xfrm>
          <a:off x="725314" y="2575560"/>
          <a:ext cx="344805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67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客户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购买的商品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64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baseline="-25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baseline="-25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A,B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zh-CN" altLang="en-US" b="1" baseline="-25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A,C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6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zh-CN" altLang="en-US" b="1" baseline="-25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baseline="-25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C,D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6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</a:t>
                      </a:r>
                      <a:r>
                        <a:rPr kumimoji="0" lang="en-US" altLang="zh-CN" b="1" kern="1200" baseline="-25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zh-CN" altLang="en-US" b="1" kern="1200" baseline="-250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A,D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6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</a:t>
                      </a:r>
                      <a:r>
                        <a:rPr kumimoji="0" lang="en-US" altLang="zh-CN" b="1" kern="1200" baseline="-25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CN" altLang="en-US" b="1" kern="1200" baseline="-250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6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A,E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970625"/>
              </p:ext>
            </p:extLst>
          </p:nvPr>
        </p:nvGraphicFramePr>
        <p:xfrm>
          <a:off x="4572000" y="3115734"/>
          <a:ext cx="3980634" cy="155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6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客户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购买的时间和购买的商品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baseline="-25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(t</a:t>
                      </a:r>
                      <a:r>
                        <a:rPr kumimoji="0" lang="en-US" altLang="zh-CN" b="1" kern="1200" baseline="-25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:A,B) (t</a:t>
                      </a:r>
                      <a:r>
                        <a:rPr kumimoji="0" lang="en-US" altLang="zh-CN" b="1" kern="1200" baseline="-25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:C,D) (t</a:t>
                      </a:r>
                      <a:r>
                        <a:rPr kumimoji="0" lang="en-US" altLang="zh-CN" b="1" kern="1200" baseline="-25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:A,E)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(t</a:t>
                      </a:r>
                      <a:r>
                        <a:rPr kumimoji="0" lang="en-US" altLang="zh-CN" b="1" kern="1200" baseline="-25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:A,D) (t</a:t>
                      </a:r>
                      <a:r>
                        <a:rPr kumimoji="0" lang="en-US" altLang="zh-CN" b="1" kern="1200" baseline="-25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:E)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7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CN" b="1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zh-CN" altLang="en-US" b="1" baseline="-25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(t</a:t>
                      </a:r>
                      <a:r>
                        <a:rPr kumimoji="0" lang="en-US" altLang="zh-CN" b="1" kern="1200" baseline="-25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:A,C)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序列数据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基因组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（四种核苷酸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ATGC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228703"/>
              </p:ext>
            </p:extLst>
          </p:nvPr>
        </p:nvGraphicFramePr>
        <p:xfrm>
          <a:off x="2312988" y="1417638"/>
          <a:ext cx="4518023" cy="5141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name="VISIO" r:id="rId3" imgW="2330450" imgH="1991995" progId="Visio.Drawing.6">
                  <p:embed/>
                </p:oleObj>
              </mc:Choice>
              <mc:Fallback>
                <p:oleObj name="VISIO" r:id="rId3" imgW="2330450" imgH="1991995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988" y="1417638"/>
                        <a:ext cx="4518023" cy="51411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数据是？</a:t>
            </a:r>
          </a:p>
        </p:txBody>
      </p:sp>
      <p:sp>
        <p:nvSpPr>
          <p:cNvPr id="4" name="Rectangle 9"/>
          <p:cNvSpPr txBox="1">
            <a:spLocks noChangeArrowheads="1"/>
          </p:cNvSpPr>
          <p:nvPr/>
        </p:nvSpPr>
        <p:spPr>
          <a:xfrm>
            <a:off x="464258" y="1617691"/>
            <a:ext cx="4212434" cy="498154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具有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属性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的数据对象集合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属性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：一个数据字段，代表一个数据对象的特征或功能。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marL="274320" lvl="1" indent="0">
              <a:buNone/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例如：学生的姓名，性别等</a:t>
            </a:r>
            <a:endParaRPr lang="en-US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属性也称为：变量、特性、字段、特征或维等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行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数据对象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列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属性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110605" y="1527174"/>
            <a:ext cx="3858418" cy="4441826"/>
            <a:chOff x="3403" y="1104"/>
            <a:chExt cx="2213" cy="2640"/>
          </a:xfrm>
        </p:grpSpPr>
        <p:graphicFrame>
          <p:nvGraphicFramePr>
            <p:cNvPr id="6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4" name="Document" r:id="rId4" imgW="5405755" imgH="5779135" progId="Word.Document.8">
                    <p:embed/>
                  </p:oleObj>
                </mc:Choice>
                <mc:Fallback>
                  <p:oleObj name="Document" r:id="rId4" imgW="5405755" imgH="5779135" progId="Word.Document.8">
                    <p:embed/>
                    <p:pic>
                      <p:nvPicPr>
                        <p:cNvPr id="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AutoShape 12"/>
            <p:cNvSpPr/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6003574" y="1217582"/>
            <a:ext cx="7143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属性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9" name="AutoShape 15"/>
          <p:cNvSpPr/>
          <p:nvPr/>
        </p:nvSpPr>
        <p:spPr bwMode="auto">
          <a:xfrm>
            <a:off x="4785967" y="2646223"/>
            <a:ext cx="28575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223594" y="3854380"/>
            <a:ext cx="4869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对象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081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空间数据（空间自相关）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79" y="1604963"/>
            <a:ext cx="4737497" cy="502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二、数据质量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数据收集的源头决定了数据初始质量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人的错误，测量设备限制，数据收集过程中的漏洞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导致问题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测量误差：测量过程中导致记录的值与实际值不同。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噪声、伪像、偏倚、精度、准确率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数据收集错误：遗漏数据对象或属性值，或不当地包含了其他数据对象等错误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离群点、遗漏、不一致、重复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噪声和伪像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799"/>
            <a:ext cx="7772400" cy="1735667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噪声：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Noise,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测量误差的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随机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部分，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640" lvl="2" indent="0"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用于包括时间或空间分量的数据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伪像：数据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确定性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的失常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/>
          <a:stretch>
            <a:fillRect/>
          </a:stretch>
        </p:blipFill>
        <p:spPr bwMode="auto">
          <a:xfrm>
            <a:off x="1176337" y="2998436"/>
            <a:ext cx="3077766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4597003" y="2996848"/>
            <a:ext cx="2803922" cy="328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9DACA2-E08F-42E1-81E6-6A8AA368ABA1}"/>
              </a:ext>
            </a:extLst>
          </p:cNvPr>
          <p:cNvSpPr txBox="1"/>
          <p:nvPr/>
        </p:nvSpPr>
        <p:spPr>
          <a:xfrm>
            <a:off x="6400802" y="274638"/>
            <a:ext cx="2387598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测量误差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测量过程和结果数据的评估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精度：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precision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同一个数据对象</a:t>
            </a:r>
            <a:r>
              <a:rPr lang="zh-CN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重复测量值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之间的接近程度（标准差度量）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偏倚：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测量值与被测量之间的系统变差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准确率：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被测量的测量值与实际值之间的接近度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离群点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outlier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与数据集中其他大多数的数据对象特征不同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数据对象的某一属性与典型值严重不同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异常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anomalous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异常对象 异常值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噪声和离群点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噪声有随机性，干扰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离群点可以是合法的数据对象或值，值得重点关注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4"/>
          <p:cNvGrpSpPr/>
          <p:nvPr/>
        </p:nvGrpSpPr>
        <p:grpSpPr bwMode="auto">
          <a:xfrm>
            <a:off x="4807397" y="2879970"/>
            <a:ext cx="1817924" cy="2216970"/>
            <a:chOff x="3648" y="2448"/>
            <a:chExt cx="2112" cy="1872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20349E8-F7A2-45BC-809D-F4FEF52E2B92}"/>
              </a:ext>
            </a:extLst>
          </p:cNvPr>
          <p:cNvSpPr txBox="1"/>
          <p:nvPr/>
        </p:nvSpPr>
        <p:spPr>
          <a:xfrm>
            <a:off x="5617037" y="330373"/>
            <a:ext cx="3329408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数据收集错误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缺失值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原因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不能收集（例如：隐私，用户不提供）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数据对象不具有该属性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处理策略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删除数据对象、属性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在分析中忽略缺失值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估计缺失值（使用概率）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不一致的值、重复的值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不一致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数据收集时错误输入（使用校验方式）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不同种测量方法的测量值不一致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重复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多个同样的数据对象或属性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原因：数据收集重复、多数据源信息融合时重复等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数据预处理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主要任务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C9433F-49E1-4820-A066-C669F8F23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38616"/>
            <a:ext cx="7315200" cy="488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98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数据预处理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主要任务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聚集 </a:t>
            </a:r>
            <a:r>
              <a:rPr lang="en-US" altLang="zh-CN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Aggregation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抽样 </a:t>
            </a:r>
            <a:r>
              <a:rPr lang="en-US" altLang="zh-CN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Sampling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维规约 </a:t>
            </a:r>
            <a:r>
              <a:rPr lang="en-US" altLang="zh-CN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Dimensionality Reduction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特征子集选择 </a:t>
            </a:r>
            <a:r>
              <a:rPr lang="en-US" altLang="zh-CN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Feature subset selection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特征创建 </a:t>
            </a:r>
            <a:r>
              <a:rPr lang="en-US" altLang="zh-CN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Feature creation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离散化、二元化 </a:t>
            </a:r>
            <a:r>
              <a:rPr lang="en-US" altLang="zh-CN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Discretization and </a:t>
            </a:r>
            <a:r>
              <a:rPr lang="en-US" altLang="zh-CN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Binarization</a:t>
            </a:r>
            <a:endParaRPr lang="en-US" altLang="zh-CN" sz="2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属性变换 </a:t>
            </a:r>
            <a:r>
              <a:rPr lang="en-US" altLang="zh-CN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Attribute Transformation</a:t>
            </a: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、数据集成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D88BFD-86D3-4AD4-AF11-CAFCB4B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10" y="1417638"/>
            <a:ext cx="7512159" cy="51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6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ABCE5-33E4-4BDE-94AE-7A59E0BF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认识数据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BF96A5-9557-4717-8D47-A94280514CF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727200"/>
            <a:ext cx="7772400" cy="4292600"/>
          </a:xfrm>
        </p:spPr>
        <p:txBody>
          <a:bodyPr/>
          <a:lstStyle/>
          <a:p>
            <a:r>
              <a:rPr lang="zh-CN" altLang="en-US" b="1" dirty="0"/>
              <a:t>数据是什么类型？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数据好坏？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数据中隐含的研究对象？</a:t>
            </a:r>
          </a:p>
        </p:txBody>
      </p:sp>
    </p:spTree>
    <p:extLst>
      <p:ext uri="{BB962C8B-B14F-4D97-AF65-F5344CB8AC3E}">
        <p14:creationId xmlns:p14="http://schemas.microsoft.com/office/powerpoint/2010/main" val="846691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数据集成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模式集成</a:t>
            </a:r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DBF3E91-D572-4291-A355-817B90C1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277563"/>
              </p:ext>
            </p:extLst>
          </p:nvPr>
        </p:nvGraphicFramePr>
        <p:xfrm>
          <a:off x="914400" y="3180645"/>
          <a:ext cx="344311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7704">
                  <a:extLst>
                    <a:ext uri="{9D8B030D-6E8A-4147-A177-3AD203B41FA5}">
                      <a16:colId xmlns:a16="http://schemas.microsoft.com/office/drawing/2014/main" val="3254158228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421440060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7612280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数据库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1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C00000"/>
                          </a:solidFill>
                        </a:rPr>
                        <a:t>cust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-id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height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1.68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2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李四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1.76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4157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C4A6E0B-5F38-4F26-BBA7-CA16AEA89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13738"/>
              </p:ext>
            </p:extLst>
          </p:nvPr>
        </p:nvGraphicFramePr>
        <p:xfrm>
          <a:off x="4786488" y="3180645"/>
          <a:ext cx="344311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7704">
                  <a:extLst>
                    <a:ext uri="{9D8B030D-6E8A-4147-A177-3AD203B41FA5}">
                      <a16:colId xmlns:a16="http://schemas.microsoft.com/office/drawing/2014/main" val="3254158228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421440060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7612280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数据库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1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C00000"/>
                          </a:solidFill>
                        </a:rPr>
                        <a:t>cust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-#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height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5.51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2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41572"/>
                  </a:ext>
                </a:extLst>
              </a:tr>
            </a:tbl>
          </a:graphicData>
        </a:graphic>
      </p:graphicFrame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632A87C-63E8-4C48-9EEE-2C96C9716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461806"/>
              </p:ext>
            </p:extLst>
          </p:nvPr>
        </p:nvGraphicFramePr>
        <p:xfrm>
          <a:off x="1952980" y="4943652"/>
          <a:ext cx="5249335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9867">
                  <a:extLst>
                    <a:ext uri="{9D8B030D-6E8A-4147-A177-3AD203B41FA5}">
                      <a16:colId xmlns:a16="http://schemas.microsoft.com/office/drawing/2014/main" val="3254158228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421440060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761228083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3865240606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3727197618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数据集成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1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id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nameA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heightA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nameB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heightB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5.51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2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李四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41572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E9A2563-3C2D-4D6D-82D7-21779770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75158"/>
            <a:ext cx="7157156" cy="16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24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数据集成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实体识别问题</a:t>
            </a:r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DBF3E91-D572-4291-A355-817B90C19639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3180645"/>
          <a:ext cx="344311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7704">
                  <a:extLst>
                    <a:ext uri="{9D8B030D-6E8A-4147-A177-3AD203B41FA5}">
                      <a16:colId xmlns:a16="http://schemas.microsoft.com/office/drawing/2014/main" val="3254158228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421440060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7612280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数据库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1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cust</a:t>
                      </a:r>
                      <a:r>
                        <a:rPr lang="en-US" altLang="zh-CN" dirty="0"/>
                        <a:t>-id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height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1.68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2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李四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1.76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4157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C4A6E0B-5F38-4F26-BBA7-CA16AEA89F78}"/>
              </a:ext>
            </a:extLst>
          </p:cNvPr>
          <p:cNvGraphicFramePr>
            <a:graphicFrameLocks noGrp="1"/>
          </p:cNvGraphicFramePr>
          <p:nvPr/>
        </p:nvGraphicFramePr>
        <p:xfrm>
          <a:off x="4786488" y="3180645"/>
          <a:ext cx="344311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7704">
                  <a:extLst>
                    <a:ext uri="{9D8B030D-6E8A-4147-A177-3AD203B41FA5}">
                      <a16:colId xmlns:a16="http://schemas.microsoft.com/office/drawing/2014/main" val="3254158228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421440060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7612280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数据库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1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cust</a:t>
                      </a:r>
                      <a:r>
                        <a:rPr lang="en-US" altLang="zh-CN" dirty="0"/>
                        <a:t>-#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height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zs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5.51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2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ls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41572"/>
                  </a:ext>
                </a:extLst>
              </a:tr>
            </a:tbl>
          </a:graphicData>
        </a:graphic>
      </p:graphicFrame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632A87C-63E8-4C48-9EEE-2C96C9716300}"/>
              </a:ext>
            </a:extLst>
          </p:cNvPr>
          <p:cNvGraphicFramePr>
            <a:graphicFrameLocks noGrp="1"/>
          </p:cNvGraphicFramePr>
          <p:nvPr/>
        </p:nvGraphicFramePr>
        <p:xfrm>
          <a:off x="2483562" y="4943652"/>
          <a:ext cx="4199469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9867">
                  <a:extLst>
                    <a:ext uri="{9D8B030D-6E8A-4147-A177-3AD203B41FA5}">
                      <a16:colId xmlns:a16="http://schemas.microsoft.com/office/drawing/2014/main" val="3254158228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421440060"/>
                    </a:ext>
                  </a:extLst>
                </a:gridCol>
                <a:gridCol w="1049868">
                  <a:extLst>
                    <a:ext uri="{9D8B030D-6E8A-4147-A177-3AD203B41FA5}">
                      <a16:colId xmlns:a16="http://schemas.microsoft.com/office/drawing/2014/main" val="761228083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3865240606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数据集成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1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heightA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heightB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5.51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2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李四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41572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A2E583FF-3614-4559-8D0F-4086037C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232073"/>
            <a:ext cx="7123289" cy="18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37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D0692EC-3E15-418F-9B51-E99F9BDBE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01591"/>
            <a:ext cx="7167590" cy="18915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数据集成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数据冲突检测</a:t>
            </a:r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DBF3E91-D572-4291-A355-817B90C1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851012"/>
              </p:ext>
            </p:extLst>
          </p:nvPr>
        </p:nvGraphicFramePr>
        <p:xfrm>
          <a:off x="914400" y="3180645"/>
          <a:ext cx="344311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7704">
                  <a:extLst>
                    <a:ext uri="{9D8B030D-6E8A-4147-A177-3AD203B41FA5}">
                      <a16:colId xmlns:a16="http://schemas.microsoft.com/office/drawing/2014/main" val="3254158228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421440060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7612280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数据库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1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cust</a:t>
                      </a:r>
                      <a:r>
                        <a:rPr lang="en-US" altLang="zh-CN" dirty="0"/>
                        <a:t>-id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height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1.68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2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李四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1.76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4157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C4A6E0B-5F38-4F26-BBA7-CA16AEA89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60240"/>
              </p:ext>
            </p:extLst>
          </p:nvPr>
        </p:nvGraphicFramePr>
        <p:xfrm>
          <a:off x="4786488" y="3180645"/>
          <a:ext cx="344311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7704">
                  <a:extLst>
                    <a:ext uri="{9D8B030D-6E8A-4147-A177-3AD203B41FA5}">
                      <a16:colId xmlns:a16="http://schemas.microsoft.com/office/drawing/2014/main" val="3254158228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421440060"/>
                    </a:ext>
                  </a:extLst>
                </a:gridCol>
                <a:gridCol w="1147704">
                  <a:extLst>
                    <a:ext uri="{9D8B030D-6E8A-4147-A177-3AD203B41FA5}">
                      <a16:colId xmlns:a16="http://schemas.microsoft.com/office/drawing/2014/main" val="7612280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数据库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1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cust</a:t>
                      </a:r>
                      <a:r>
                        <a:rPr lang="en-US" altLang="zh-CN" dirty="0"/>
                        <a:t>-#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height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zs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5.51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2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5.77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41572"/>
                  </a:ext>
                </a:extLst>
              </a:tr>
            </a:tbl>
          </a:graphicData>
        </a:graphic>
      </p:graphicFrame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632A87C-63E8-4C48-9EEE-2C96C9716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383246"/>
              </p:ext>
            </p:extLst>
          </p:nvPr>
        </p:nvGraphicFramePr>
        <p:xfrm>
          <a:off x="2997199" y="4943652"/>
          <a:ext cx="314960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9867">
                  <a:extLst>
                    <a:ext uri="{9D8B030D-6E8A-4147-A177-3AD203B41FA5}">
                      <a16:colId xmlns:a16="http://schemas.microsoft.com/office/drawing/2014/main" val="3254158228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421440060"/>
                    </a:ext>
                  </a:extLst>
                </a:gridCol>
                <a:gridCol w="1049868">
                  <a:extLst>
                    <a:ext uri="{9D8B030D-6E8A-4147-A177-3AD203B41FA5}">
                      <a16:colId xmlns:a16="http://schemas.microsoft.com/office/drawing/2014/main" val="7612280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数据集成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1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height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9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1.68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2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李四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1.76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41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886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冗余信息的处理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8D37C-E0B4-44CF-976B-C13410CA8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5" y="1417638"/>
            <a:ext cx="7616121" cy="36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75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相关性分析（离散变量）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137C1C-C3A3-4D64-9B15-FA7C7CFCC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78" y="1417638"/>
            <a:ext cx="6208312" cy="41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itchFamily="49" charset="-128"/>
                <a:sym typeface="Symbol" panose="05050102010706020507" pitchFamily="18" charset="2"/>
              </a:rPr>
              <a:t></a:t>
            </a:r>
            <a:r>
              <a:rPr lang="en-US" altLang="zh-CN" sz="4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itchFamily="49" charset="-128"/>
              </a:rPr>
              <a:t>2 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itchFamily="49" charset="-128"/>
              </a:rPr>
              <a:t>Test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96C8E0-3315-4974-A228-43E33017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47" y="1517972"/>
            <a:ext cx="7231756" cy="262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59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itchFamily="49" charset="-128"/>
                <a:sym typeface="Symbol" panose="05050102010706020507" pitchFamily="18" charset="2"/>
              </a:rPr>
              <a:t></a:t>
            </a:r>
            <a:r>
              <a:rPr lang="en-US" altLang="zh-CN" sz="4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itchFamily="49" charset="-128"/>
              </a:rPr>
              <a:t>2 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itchFamily="49" charset="-128"/>
              </a:rPr>
              <a:t>Test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5887F8-B1AE-425B-B8D1-73EDE620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56" y="1203149"/>
            <a:ext cx="7573288" cy="52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33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itchFamily="49" charset="-128"/>
                <a:sym typeface="Symbol" panose="05050102010706020507" pitchFamily="18" charset="2"/>
              </a:rPr>
              <a:t></a:t>
            </a:r>
            <a:r>
              <a:rPr lang="en-US" altLang="zh-CN" sz="4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itchFamily="49" charset="-128"/>
              </a:rPr>
              <a:t>2 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itchFamily="49" charset="-128"/>
              </a:rPr>
              <a:t>Test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70A750-740D-4234-A3AE-86C3E667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06" y="1417638"/>
            <a:ext cx="7689987" cy="48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17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相关性分析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相关性数据集成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C90C91-3304-4A7D-AECB-5C7C0464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8"/>
            <a:ext cx="7315200" cy="503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11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相关性分析（连续变量）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86EEF-E4E3-4AED-9B3D-02E907BC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8"/>
            <a:ext cx="7315200" cy="43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8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25780"/>
            <a:ext cx="7772400" cy="1143000"/>
          </a:xfrm>
        </p:spPr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3000"/>
            <a:ext cx="7772400" cy="4572000"/>
          </a:xfrm>
        </p:spPr>
        <p:txBody>
          <a:bodyPr/>
          <a:lstStyle/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对象属性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的类型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例如：学生信息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学号、姓名、性别、出生日期、成绩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…)</a:t>
            </a: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定量与定性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决定了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数据分析的模型和方法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相关性分析（连续变量）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C96187-E390-43EC-A9A2-21FB43782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8"/>
            <a:ext cx="7315200" cy="50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33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相关性分析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DDD27-422D-4409-85F4-B72B5FBB7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8"/>
            <a:ext cx="7315200" cy="475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13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相关性分析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视觉评估相关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152081-D8BF-4501-A08D-9160219E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43045"/>
            <a:ext cx="7315200" cy="504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0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协方差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6CACBF-97D4-408B-A274-8BB8E0DF2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97462"/>
            <a:ext cx="7315200" cy="51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17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B30-0582-4439-AD16-D5017C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协方差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63F417-BF4F-4C27-9BED-EED66C30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06645"/>
            <a:ext cx="7315200" cy="48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84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聚集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将多个数据对象合并成单个数据对象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目的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数据规约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2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减少数据对象的个数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较少数据集，减少内存存储，减少处理时间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细粒度，小尺度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往上提升，层次较高的视图表现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数据对象更加“稳定”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-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较小的变异性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2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例：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P28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澳大利亚降水量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2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/>
          <a:stretch>
            <a:fillRect/>
          </a:stretch>
        </p:blipFill>
        <p:spPr bwMode="auto">
          <a:xfrm>
            <a:off x="1123950" y="1768476"/>
            <a:ext cx="302895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/>
          <a:stretch>
            <a:fillRect/>
          </a:stretch>
        </p:blipFill>
        <p:spPr bwMode="auto">
          <a:xfrm>
            <a:off x="4495800" y="1768476"/>
            <a:ext cx="337185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919341" y="1143001"/>
            <a:ext cx="48944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Variation of Precipitation in Australia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、抽样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抽样是选择数据子集（降数据）的常用方法。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-274320">
              <a:lnSpc>
                <a:spcPct val="95000"/>
              </a:lnSpc>
              <a:spcBef>
                <a:spcPts val="580"/>
              </a:spcBef>
              <a:buClr>
                <a:schemeClr val="accent1"/>
              </a:buClr>
            </a:pP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5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统计学进行抽样是因为：得到感兴趣的整个数据集费用昂贵或者处理费时。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5000"/>
              </a:lnSpc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数据挖掘中进行抽样是因为：处理感兴趣的整个数据集费用昂贵或者处理费时。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抽样的关键点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样本有代表性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，效果近似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样本与整个数据集有相同感兴趣的性质。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例：感兴趣的是数据集的均值，若样本具有近似整个数据集的均值，则样本有代表性。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样本的代表性会动态变化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目标：确保以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很高概率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得到的有代表性的样本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抽样的分类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549401"/>
            <a:ext cx="77724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简单随机抽样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Simple Random Sampling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There is an equal probability of selecting any particular item 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等概率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4">
              <a:lnSpc>
                <a:spcPct val="90000"/>
              </a:lnSpc>
            </a:pPr>
            <a:endParaRPr lang="en-US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无放回抽样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Sampling without replacement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As each item is selected, it is removed from the population</a:t>
            </a:r>
          </a:p>
          <a:p>
            <a:pPr lvl="4">
              <a:lnSpc>
                <a:spcPct val="90000"/>
              </a:lnSpc>
            </a:pPr>
            <a:endParaRPr lang="en-US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有放回抽样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Sampling with replacement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Objects are not removed from the population as they are selected for the sample.   </a:t>
            </a:r>
          </a:p>
          <a:p>
            <a:pPr lvl="2">
              <a:lnSpc>
                <a:spcPct val="90000"/>
              </a:lnSpc>
            </a:pPr>
            <a:r>
              <a:rPr lang="en-US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 In sampling with replacement, the same object can be picked up more than once</a:t>
            </a:r>
          </a:p>
          <a:p>
            <a:pPr lvl="4">
              <a:lnSpc>
                <a:spcPct val="90000"/>
              </a:lnSpc>
            </a:pPr>
            <a:endParaRPr lang="en-US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分层抽样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Stratified sampling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（用于偏斜数据）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Split the data into several partitions; then draw 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random samples from each partition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B7D566-A3BF-4595-9F4C-395C7166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738" y="4666968"/>
            <a:ext cx="2004234" cy="16232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数据质量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决定了数据挖掘的质量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由于测量等问题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数据有偏差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数据重复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数据不一致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数据有遗漏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数据有噪声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数据有离群点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数据预处理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r="12462"/>
          <a:stretch>
            <a:fillRect/>
          </a:stretch>
        </p:blipFill>
        <p:spPr bwMode="auto">
          <a:xfrm>
            <a:off x="1371600" y="2802468"/>
            <a:ext cx="211455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13898" r="14546" b="11060"/>
          <a:stretch>
            <a:fillRect/>
          </a:stretch>
        </p:blipFill>
        <p:spPr bwMode="auto">
          <a:xfrm>
            <a:off x="3486150" y="3259667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0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1" r="13287"/>
          <a:stretch>
            <a:fillRect/>
          </a:stretch>
        </p:blipFill>
        <p:spPr bwMode="auto">
          <a:xfrm>
            <a:off x="5600700" y="2878668"/>
            <a:ext cx="2057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1031"/>
          <p:cNvSpPr txBox="1">
            <a:spLocks noChangeArrowheads="1"/>
          </p:cNvSpPr>
          <p:nvPr/>
        </p:nvSpPr>
        <p:spPr bwMode="auto">
          <a:xfrm>
            <a:off x="1714500" y="5545667"/>
            <a:ext cx="60579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 dirty="0">
                <a:ea typeface="宋体" panose="02010600030101010101" pitchFamily="2" charset="-122"/>
              </a:rPr>
              <a:t>8000 points		         2000 Points		500 Points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抽样与信息损失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3FD7D3-3649-430C-BB82-EE3BA771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458486"/>
            <a:ext cx="6386113" cy="130313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确定合适的样本容量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09220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样本个数包含所有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个组中点的概率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渐进抽样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—adaptive progressive sampling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2"/>
          <a:stretch>
            <a:fillRect/>
          </a:stretch>
        </p:blipFill>
        <p:spPr bwMode="auto">
          <a:xfrm>
            <a:off x="393700" y="2781300"/>
            <a:ext cx="3132138" cy="274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4765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、维规约</a:t>
            </a:r>
          </a:p>
        </p:txBody>
      </p:sp>
      <p:sp>
        <p:nvSpPr>
          <p:cNvPr id="4" name="Rectangle 10"/>
          <p:cNvSpPr txBox="1">
            <a:spLocks noChangeArrowheads="1"/>
          </p:cNvSpPr>
          <p:nvPr/>
        </p:nvSpPr>
        <p:spPr>
          <a:xfrm>
            <a:off x="495300" y="1619954"/>
            <a:ext cx="4083050" cy="33909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维灾难 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Curse of Dimensionality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当维数增加，空间中的数据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稀疏 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Wingdings" panose="05000000000000000000" pitchFamily="2" charset="2"/>
              </a:rPr>
              <a:t>Sparse</a:t>
            </a:r>
          </a:p>
          <a:p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当维数增加，对于聚类、离群点检测中点的密度和之间距离的计算，失去意义。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5" name="Picture 1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447800"/>
            <a:ext cx="4572000" cy="3429000"/>
          </a:xfrm>
          <a:prstGeom prst="rect">
            <a:avLst/>
          </a:prstGeom>
          <a:noFill/>
        </p:spPr>
      </p:pic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4648200" y="5181600"/>
            <a:ext cx="4038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Compute difference between max and min distance between any pair of points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维规约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Dimensionality Reduction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8C7075-0D10-4C47-9B96-9C6C327B1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91904"/>
            <a:ext cx="7246111" cy="30252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D890AE-F5B2-4489-A720-8BBDAE0D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90" y="4617156"/>
            <a:ext cx="4605398" cy="16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07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维规约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Dimensionality Reduction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目的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避免维灾难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减少数据挖掘算法所需的时间要求和存储需求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是的数据更易于可视化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便于消除不相关的特征，减少噪音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4">
              <a:lnSpc>
                <a:spcPct val="90000"/>
              </a:lnSpc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技术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主成分分析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Principle Component Analysis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奇异值分解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其它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: supervised and non-linear techniques</a:t>
            </a: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Dimensionality Reduction: PCA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Line 35"/>
          <p:cNvSpPr>
            <a:spLocks noChangeShapeType="1"/>
          </p:cNvSpPr>
          <p:nvPr/>
        </p:nvSpPr>
        <p:spPr bwMode="auto">
          <a:xfrm flipV="1">
            <a:off x="2889250" y="3556000"/>
            <a:ext cx="0" cy="262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36"/>
          <p:cNvSpPr>
            <a:spLocks noChangeShapeType="1"/>
          </p:cNvSpPr>
          <p:nvPr/>
        </p:nvSpPr>
        <p:spPr bwMode="auto">
          <a:xfrm>
            <a:off x="2889250" y="6184900"/>
            <a:ext cx="271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37"/>
          <p:cNvSpPr>
            <a:spLocks noChangeShapeType="1"/>
          </p:cNvSpPr>
          <p:nvPr/>
        </p:nvSpPr>
        <p:spPr bwMode="auto">
          <a:xfrm flipV="1">
            <a:off x="2901950" y="4770438"/>
            <a:ext cx="2590800" cy="14001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39"/>
          <p:cNvSpPr>
            <a:spLocks noChangeArrowheads="1"/>
          </p:cNvSpPr>
          <p:nvPr/>
        </p:nvSpPr>
        <p:spPr bwMode="auto">
          <a:xfrm>
            <a:off x="3435350" y="5591175"/>
            <a:ext cx="74613" cy="777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" name="Oval 40"/>
          <p:cNvSpPr>
            <a:spLocks noChangeArrowheads="1"/>
          </p:cNvSpPr>
          <p:nvPr/>
        </p:nvSpPr>
        <p:spPr bwMode="auto">
          <a:xfrm>
            <a:off x="3714750" y="5367338"/>
            <a:ext cx="74613" cy="777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" name="Oval 41"/>
          <p:cNvSpPr>
            <a:spLocks noChangeArrowheads="1"/>
          </p:cNvSpPr>
          <p:nvPr/>
        </p:nvSpPr>
        <p:spPr bwMode="auto">
          <a:xfrm>
            <a:off x="3244850" y="5881688"/>
            <a:ext cx="74613" cy="777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" name="Oval 42"/>
          <p:cNvSpPr>
            <a:spLocks noChangeArrowheads="1"/>
          </p:cNvSpPr>
          <p:nvPr/>
        </p:nvSpPr>
        <p:spPr bwMode="auto">
          <a:xfrm>
            <a:off x="3854450" y="5473700"/>
            <a:ext cx="74613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" name="Oval 43"/>
          <p:cNvSpPr>
            <a:spLocks noChangeArrowheads="1"/>
          </p:cNvSpPr>
          <p:nvPr/>
        </p:nvSpPr>
        <p:spPr bwMode="auto">
          <a:xfrm>
            <a:off x="3702050" y="5578475"/>
            <a:ext cx="74613" cy="777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" name="Oval 44"/>
          <p:cNvSpPr>
            <a:spLocks noChangeArrowheads="1"/>
          </p:cNvSpPr>
          <p:nvPr/>
        </p:nvSpPr>
        <p:spPr bwMode="auto">
          <a:xfrm>
            <a:off x="4273550" y="5565775"/>
            <a:ext cx="74613" cy="777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" name="Oval 45"/>
          <p:cNvSpPr>
            <a:spLocks noChangeArrowheads="1"/>
          </p:cNvSpPr>
          <p:nvPr/>
        </p:nvSpPr>
        <p:spPr bwMode="auto">
          <a:xfrm>
            <a:off x="4146550" y="5895975"/>
            <a:ext cx="74613" cy="777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" name="Oval 46"/>
          <p:cNvSpPr>
            <a:spLocks noChangeArrowheads="1"/>
          </p:cNvSpPr>
          <p:nvPr/>
        </p:nvSpPr>
        <p:spPr bwMode="auto">
          <a:xfrm>
            <a:off x="3917950" y="5789613"/>
            <a:ext cx="74613" cy="777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" name="Oval 47"/>
          <p:cNvSpPr>
            <a:spLocks noChangeArrowheads="1"/>
          </p:cNvSpPr>
          <p:nvPr/>
        </p:nvSpPr>
        <p:spPr bwMode="auto">
          <a:xfrm>
            <a:off x="4108450" y="5248275"/>
            <a:ext cx="74613" cy="777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" name="Oval 48"/>
          <p:cNvSpPr>
            <a:spLocks noChangeArrowheads="1"/>
          </p:cNvSpPr>
          <p:nvPr/>
        </p:nvSpPr>
        <p:spPr bwMode="auto">
          <a:xfrm>
            <a:off x="4705350" y="5367338"/>
            <a:ext cx="74613" cy="777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9" name="Oval 49"/>
          <p:cNvSpPr>
            <a:spLocks noChangeArrowheads="1"/>
          </p:cNvSpPr>
          <p:nvPr/>
        </p:nvSpPr>
        <p:spPr bwMode="auto">
          <a:xfrm>
            <a:off x="5086350" y="4851400"/>
            <a:ext cx="74613" cy="777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" name="Oval 50"/>
          <p:cNvSpPr>
            <a:spLocks noChangeArrowheads="1"/>
          </p:cNvSpPr>
          <p:nvPr/>
        </p:nvSpPr>
        <p:spPr bwMode="auto">
          <a:xfrm>
            <a:off x="3549650" y="5921375"/>
            <a:ext cx="74613" cy="777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" name="Oval 51"/>
          <p:cNvSpPr>
            <a:spLocks noChangeArrowheads="1"/>
          </p:cNvSpPr>
          <p:nvPr/>
        </p:nvSpPr>
        <p:spPr bwMode="auto">
          <a:xfrm>
            <a:off x="4375150" y="5221288"/>
            <a:ext cx="74613" cy="777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" name="Oval 52"/>
          <p:cNvSpPr>
            <a:spLocks noChangeArrowheads="1"/>
          </p:cNvSpPr>
          <p:nvPr/>
        </p:nvSpPr>
        <p:spPr bwMode="auto">
          <a:xfrm>
            <a:off x="4654550" y="4930775"/>
            <a:ext cx="74613" cy="777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" name="Oval 53"/>
          <p:cNvSpPr>
            <a:spLocks noChangeArrowheads="1"/>
          </p:cNvSpPr>
          <p:nvPr/>
        </p:nvSpPr>
        <p:spPr bwMode="auto">
          <a:xfrm>
            <a:off x="3892550" y="5260975"/>
            <a:ext cx="74613" cy="777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" name="Oval 54"/>
          <p:cNvSpPr>
            <a:spLocks noChangeArrowheads="1"/>
          </p:cNvSpPr>
          <p:nvPr/>
        </p:nvSpPr>
        <p:spPr bwMode="auto">
          <a:xfrm>
            <a:off x="4502150" y="5064125"/>
            <a:ext cx="74613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" name="Oval 55"/>
          <p:cNvSpPr>
            <a:spLocks noChangeArrowheads="1"/>
          </p:cNvSpPr>
          <p:nvPr/>
        </p:nvSpPr>
        <p:spPr bwMode="auto">
          <a:xfrm>
            <a:off x="4616450" y="5605463"/>
            <a:ext cx="74613" cy="777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" name="Freeform 56"/>
          <p:cNvSpPr/>
          <p:nvPr/>
        </p:nvSpPr>
        <p:spPr bwMode="auto">
          <a:xfrm>
            <a:off x="3060700" y="4738688"/>
            <a:ext cx="2312988" cy="1597025"/>
          </a:xfrm>
          <a:custGeom>
            <a:avLst/>
            <a:gdLst>
              <a:gd name="T0" fmla="*/ 6350 w 1457"/>
              <a:gd name="T1" fmla="*/ 1313256 h 968"/>
              <a:gd name="T2" fmla="*/ 336550 w 1457"/>
              <a:gd name="T3" fmla="*/ 640130 h 968"/>
              <a:gd name="T4" fmla="*/ 1136650 w 1457"/>
              <a:gd name="T5" fmla="*/ 217776 h 968"/>
              <a:gd name="T6" fmla="*/ 2152650 w 1457"/>
              <a:gd name="T7" fmla="*/ 32996 h 968"/>
              <a:gd name="T8" fmla="*/ 2101850 w 1457"/>
              <a:gd name="T9" fmla="*/ 415754 h 968"/>
              <a:gd name="T10" fmla="*/ 1492250 w 1457"/>
              <a:gd name="T11" fmla="*/ 1154873 h 968"/>
              <a:gd name="T12" fmla="*/ 298450 w 1457"/>
              <a:gd name="T13" fmla="*/ 1564029 h 968"/>
              <a:gd name="T14" fmla="*/ 6350 w 1457"/>
              <a:gd name="T15" fmla="*/ 1313256 h 9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57" h="968">
                <a:moveTo>
                  <a:pt x="4" y="796"/>
                </a:moveTo>
                <a:cubicBezTo>
                  <a:pt x="8" y="703"/>
                  <a:pt x="93" y="499"/>
                  <a:pt x="212" y="388"/>
                </a:cubicBezTo>
                <a:cubicBezTo>
                  <a:pt x="331" y="277"/>
                  <a:pt x="525" y="193"/>
                  <a:pt x="716" y="132"/>
                </a:cubicBezTo>
                <a:cubicBezTo>
                  <a:pt x="907" y="71"/>
                  <a:pt x="1255" y="0"/>
                  <a:pt x="1356" y="20"/>
                </a:cubicBezTo>
                <a:cubicBezTo>
                  <a:pt x="1457" y="40"/>
                  <a:pt x="1393" y="139"/>
                  <a:pt x="1324" y="252"/>
                </a:cubicBezTo>
                <a:cubicBezTo>
                  <a:pt x="1255" y="365"/>
                  <a:pt x="1129" y="584"/>
                  <a:pt x="940" y="700"/>
                </a:cubicBezTo>
                <a:cubicBezTo>
                  <a:pt x="751" y="816"/>
                  <a:pt x="344" y="928"/>
                  <a:pt x="188" y="948"/>
                </a:cubicBezTo>
                <a:cubicBezTo>
                  <a:pt x="32" y="968"/>
                  <a:pt x="0" y="889"/>
                  <a:pt x="4" y="796"/>
                </a:cubicBez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57"/>
          <p:cNvSpPr>
            <a:spLocks noChangeArrowheads="1"/>
          </p:cNvSpPr>
          <p:nvPr/>
        </p:nvSpPr>
        <p:spPr bwMode="auto">
          <a:xfrm>
            <a:off x="3371850" y="6107113"/>
            <a:ext cx="74613" cy="777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" name="Text Box 61"/>
          <p:cNvSpPr txBox="1">
            <a:spLocks noChangeArrowheads="1"/>
          </p:cNvSpPr>
          <p:nvPr/>
        </p:nvSpPr>
        <p:spPr bwMode="auto">
          <a:xfrm>
            <a:off x="2378075" y="35052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9" name="Text Box 62"/>
          <p:cNvSpPr txBox="1">
            <a:spLocks noChangeArrowheads="1"/>
          </p:cNvSpPr>
          <p:nvPr/>
        </p:nvSpPr>
        <p:spPr bwMode="auto">
          <a:xfrm>
            <a:off x="5486400" y="62484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0" name="Text Box 63"/>
          <p:cNvSpPr txBox="1">
            <a:spLocks noChangeArrowheads="1"/>
          </p:cNvSpPr>
          <p:nvPr/>
        </p:nvSpPr>
        <p:spPr bwMode="auto">
          <a:xfrm>
            <a:off x="5562600" y="4419600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sz="2400" b="0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D6B0F7-289E-4945-9528-DF916340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03" y="1308100"/>
            <a:ext cx="7442347" cy="16271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Dimensionality Reduction: PCA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3"/>
          <p:cNvSpPr txBox="1">
            <a:spLocks noChangeArrowheads="1"/>
          </p:cNvSpPr>
          <p:nvPr/>
        </p:nvSpPr>
        <p:spPr>
          <a:xfrm>
            <a:off x="914399" y="1498600"/>
            <a:ext cx="7815263" cy="4826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目的：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降维后的各个维度之间相互独立，即去除降维之前样本 中各个维度之间的相关性。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将原来众多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具有一定相关性的属性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（比如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个属性），重新组合成一组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相互无关的综合属性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来代替原来属性。通常数学上的处理就是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将原来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个属性作线性组合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，作为新的综合属性。</a:t>
            </a: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最大程度保持降维后的每个维度数据的多样性，即最大化每个维度内的方差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/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捕获到数据集中最大变化方向上的投射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/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事物的主要方面，主要路径，主要矛盾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/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方差大的方向是信号的方向，方差小的方向是噪声的方向</a:t>
            </a:r>
          </a:p>
          <a:p>
            <a:pPr marL="0" indent="0">
              <a:buNone/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815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Dimensionality Reduction: PCA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7D59B1-2209-4B06-BBCD-719C7EC7A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557338"/>
            <a:ext cx="7670800" cy="38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08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Dimensionality Reduction: PCA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B442C1-0DE5-408D-9696-57CEE63C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3335"/>
            <a:ext cx="7337435" cy="46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31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Dimensionality Reduction: PCA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D27667-7D1C-482B-B517-88E81CD99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40" y="1539069"/>
            <a:ext cx="7625119" cy="47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数据中隐含的研究对象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数据本身的内涵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数据与数据之间的关系、联系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例如：数据对象之间的相似性、相异性（距离度量）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以数据间关系为研究对象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进行分类、聚类、异常检测等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PCA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计算步骤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E98AB2-0391-456E-866D-C0675BA7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17638"/>
            <a:ext cx="7315200" cy="49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0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PCA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计算步骤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4B782B-4BBB-4E38-89D5-FF9FB990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8"/>
            <a:ext cx="7305660" cy="30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PCA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计算步骤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8B9B85-8F17-47C2-AEEA-5891FD86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7"/>
            <a:ext cx="7315200" cy="50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48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PCA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计算步骤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36844-A683-4D18-9B88-C3824E0D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7"/>
            <a:ext cx="7315200" cy="48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620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8331200" cy="1143000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、特征子集选择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Feature Subset Selection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和维规约一样，也用于降维。使用特征的子集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4">
              <a:lnSpc>
                <a:spcPct val="90000"/>
              </a:lnSpc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冗余特征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例如两个特征可以互相计算出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4">
              <a:lnSpc>
                <a:spcPct val="90000"/>
              </a:lnSpc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不相关特征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与执行的数据挖掘任务没有关系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Example: students' ID is often irrelevant to the task of predicting students' GPA</a:t>
            </a: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特征子集选择 </a:t>
            </a:r>
            <a:r>
              <a:rPr lang="en-US" altLang="zh-CN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Feature Subset Selection</a:t>
            </a:r>
            <a:endParaRPr lang="zh-CN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标准的方法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嵌入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Embedded approaches: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（决策树分类器）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2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Feature selection occurs naturally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as part of the data mining algorithm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过滤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Filter approaches:</a:t>
            </a:r>
          </a:p>
          <a:p>
            <a:pPr lvl="2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Features are selected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before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data mining algorithm is run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包装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Wrapper approaches:</a:t>
            </a:r>
          </a:p>
          <a:p>
            <a:pPr lvl="2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Use the data mining algorithm as a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black box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to find best subset of attributes</a:t>
            </a: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基于特征加权的特征选择算法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727200"/>
            <a:ext cx="7772400" cy="2501900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Relief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ReliefF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Simaba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I-Relief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特征加权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——Relief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Relief</a:t>
            </a:r>
            <a:r>
              <a:rPr lang="zh-CN" altLang="en-US" b="1" dirty="0"/>
              <a:t>算法最早由</a:t>
            </a:r>
            <a:r>
              <a:rPr lang="en-US" altLang="zh-CN" b="1" dirty="0" err="1"/>
              <a:t>Kira</a:t>
            </a:r>
            <a:r>
              <a:rPr lang="zh-CN" altLang="en-US" b="1" dirty="0"/>
              <a:t>提出，最初局限于两类数据的分类问题。</a:t>
            </a:r>
            <a:r>
              <a:rPr lang="en-US" altLang="zh-CN" b="1" dirty="0"/>
              <a:t>Relief</a:t>
            </a:r>
            <a:r>
              <a:rPr lang="zh-CN" altLang="en-US" b="1" dirty="0"/>
              <a:t>算法是一种特征权重算法</a:t>
            </a:r>
            <a:endParaRPr lang="en-US" altLang="zh-CN" b="1" dirty="0"/>
          </a:p>
          <a:p>
            <a:r>
              <a:rPr lang="en-US" altLang="zh-CN" b="1" dirty="0"/>
              <a:t>(Feature weighting algorithms)</a:t>
            </a:r>
            <a:r>
              <a:rPr lang="zh-CN" altLang="en-US" b="1" dirty="0"/>
              <a:t>，根据各个特征和类别的相关性赋予特征不同的权重，权重小于某个阈值的特征将被移除。</a:t>
            </a:r>
            <a:endParaRPr lang="en-US" altLang="zh-CN" b="1" dirty="0"/>
          </a:p>
          <a:p>
            <a:r>
              <a:rPr lang="en-US" altLang="zh-CN" b="1" dirty="0"/>
              <a:t>Relief</a:t>
            </a:r>
            <a:r>
              <a:rPr lang="zh-CN" altLang="en-US" b="1" dirty="0"/>
              <a:t>算法中特征和类别的相关性是基于特征对近距离样本的区分能力。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Relief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算法从训练集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中随机选择一个样本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，再从和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同类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的样本中寻找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最近邻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样本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，称为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 Hit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，从和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不同类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的样本中寻找最近邻样本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，称为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NearMiss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 Hit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在某个特征上的距离小于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 Miss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上的距离，则说明该特征对区分同类和不同类的最近邻是有益的，则增加该特征的权重；反之，如果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 Hit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在某个特征的距离大于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 Miss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上的距离，说明该特征对区分同类和不同类的最近邻起负面作用，则降低该特征的权重。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5916613"/>
            <a:ext cx="7153914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Relief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以上过程重复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次，最后得到各特征的平均权重。特征的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权重越大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，表示该特征的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分类能力越强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，反之，表示该特征分类能力越弱。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Relief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算法的运行时间随着样本的抽样次数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和原始特征个数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的增加线性增加，因而运行效率非常高。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对象的性质、特征。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不同对象有不同属性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属性可以是动态的，随着时间变化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为了便于分析，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将属性的值数值化、符号化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测量标度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将对象的属性值与数值或符号相关联的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规则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，建立映射函数。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不同的测量标度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不同的属性表达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5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、特征创建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—Feature Creation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基于原数据集，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创建新的特征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，能够捕获更重要的信息，后续处理更加有效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4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三种常用方法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methodologies: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）特征提取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Feature Extraction</a:t>
            </a:r>
          </a:p>
          <a:p>
            <a:pPr lvl="2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domain-specific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2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）映射数据到新的空间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Mapping Data to New Space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3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）特征构造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Feature Construction</a:t>
            </a:r>
          </a:p>
          <a:p>
            <a:pPr lvl="2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combining features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原特征的形式不适合数据挖掘算法，基于原特征构造新特征（例如：密度）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特征提取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extraction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例如：照片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原始数据是像素的集合，很多分类算法不合适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提取较高层次的特征，例如针对人脸识别，提取与人脸高度相关的某些类型的边和区域。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对于较新的领域，关键任务是：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开发新的特征及其特征提取方法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映射数据到新的空间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例如：时间序列数据，包含周期模式。在有很多噪声下，如何检测出内在模式？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转换成频率信息可视化，易于发现模式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傅里叶变换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Fourier Transform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小波变换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wavelet Transform</a:t>
            </a: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变换后的特征更易于揭示数据内在的性质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41300"/>
            <a:ext cx="8585200" cy="6858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Mapping Data to a New Space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6050" y="990600"/>
            <a:ext cx="8394700" cy="5029200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245" algn="l"/>
              </a:tabLst>
            </a:pPr>
            <a:endParaRPr lang="en-US" altLang="zh-C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245" algn="l"/>
              </a:tabLst>
            </a:pPr>
            <a:endParaRPr lang="en-US" altLang="zh-C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CN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17675" y="59848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zh-CN" altLang="zh-C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3"/>
          <a:stretch>
            <a:fillRect/>
          </a:stretch>
        </p:blipFill>
        <p:spPr bwMode="auto">
          <a:xfrm>
            <a:off x="5791200" y="2362200"/>
            <a:ext cx="33528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/>
          <a:stretch>
            <a:fillRect/>
          </a:stretch>
        </p:blipFill>
        <p:spPr bwMode="auto">
          <a:xfrm>
            <a:off x="0" y="2362200"/>
            <a:ext cx="3427413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9"/>
          <a:stretch>
            <a:fillRect/>
          </a:stretch>
        </p:blipFill>
        <p:spPr bwMode="auto">
          <a:xfrm>
            <a:off x="3048000" y="2362200"/>
            <a:ext cx="3124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85800" y="54102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Two Sine Waves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429000" y="541020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Two Sine Waves + Noise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324600" y="541020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Frequency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tabLst>
                <a:tab pos="1198245" algn="l"/>
              </a:tabLst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Fourier transform—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转换，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计算功率频谱</a:t>
            </a:r>
            <a:endParaRPr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tabLst>
                <a:tab pos="1198245" algn="l"/>
              </a:tabLst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Wavelet transform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、离散化和二元化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574800"/>
            <a:ext cx="7772400" cy="44450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连续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离散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一般分类算法要求数据是分类属性性质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发现关联模式的算法要求数据是二元属性形式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将连续属性变换成分类属性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离散化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合并某些分类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二元化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目的：适用于某些数据挖掘算法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离散属性二元化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14400" y="1447800"/>
                <a:ext cx="7772400" cy="1917700"/>
              </a:xfrm>
            </p:spPr>
            <p:txBody>
              <a:bodyPr/>
              <a:lstStyle/>
              <a:p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若一个离散属性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个分类值 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[0,m-1]</a:t>
                </a:r>
              </a:p>
              <a:p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二元化，则需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b="1" baseline="-25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zh-CN" altLang="en-US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 </m:t>
                        </m:r>
                      </m:e>
                    </m:d>
                    <m:r>
                      <a:rPr lang="zh-CN" altLang="en-US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个</m:t>
                    </m:r>
                    <m:r>
                      <a:rPr lang="zh-CN" altLang="en-US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二元</m:t>
                    </m:r>
                  </m:oMath>
                </a14:m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属性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二元化，若转换成非对称二元属性，需将每一个分类值引入一个二元属性，故取决于属性值的个数</a:t>
                </a:r>
                <a:endParaRPr lang="en-US" altLang="zh-CN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447800"/>
                <a:ext cx="7772400" cy="1917700"/>
              </a:xfrm>
              <a:blipFill>
                <a:blip r:embed="rId2"/>
                <a:stretch>
                  <a:fillRect l="-863" t="-5414" r="-1882" b="-5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651000" y="3708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分类值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整数值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x1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x2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优秀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良好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及格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不及格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连续属性离散化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个分割点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point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，分为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个区间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每个区间中的所有值映射到相同的分类值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非监督离散化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</a:t>
            </a: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监督离散化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非监督离散化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19322-3D78-4ADC-B2EF-93AD7658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85" y="1417638"/>
            <a:ext cx="7598829" cy="4505588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非监督离散化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990600"/>
          </a:xfrm>
        </p:spPr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聚类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利用聚类将数据划分到不同离散类别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489994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489994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4623594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4699794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447800" y="4167982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Data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876800" y="4167982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Equal interval width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295400" y="6377782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Equal frequency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334000" y="6377782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7032685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信息论简介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Claude Shannon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香农，信息论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信息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信息量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Hartley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，信息量化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信源有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m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种消息（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可能的情况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等概率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），则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信源信息量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I=log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2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m</a:t>
            </a:r>
          </a:p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越小的概率事件，信息量越大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lvl="1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H(x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)=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-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log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2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</a:t>
            </a:r>
          </a:p>
          <a:p>
            <a:pPr lvl="1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x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是事件，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是发生的概率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1D241-6B5D-494A-8C3B-96760B64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属性</a:t>
            </a:r>
            <a:r>
              <a:rPr lang="en-US" altLang="zh-CN" dirty="0"/>
              <a:t>VS</a:t>
            </a:r>
            <a:r>
              <a:rPr lang="zh-CN" altLang="en-US" dirty="0"/>
              <a:t>属性值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2261FA-EA16-478F-8B1B-6D78065FD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77" y="1241279"/>
            <a:ext cx="7689246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651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信息熵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effectLst/>
                  </a:rPr>
                  <a:t>信息的杂乱程度</a:t>
                </a:r>
                <a:endParaRPr lang="en-US" altLang="zh-CN" b="1" dirty="0">
                  <a:effectLst/>
                </a:endParaRPr>
              </a:p>
              <a:p>
                <a:r>
                  <a:rPr lang="zh-CN" altLang="en-US" b="1" dirty="0">
                    <a:effectLst/>
                  </a:rPr>
                  <a:t>信息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effectLst/>
                        <a:latin typeface="Cambria Math"/>
                      </a:rPr>
                      <m:t>熵：</m:t>
                    </m:r>
                    <m:r>
                      <a:rPr lang="en-US" altLang="zh-CN" b="1" i="1" smtClean="0">
                        <a:effectLst/>
                        <a:latin typeface="Cambria Math"/>
                      </a:rPr>
                      <m:t> </m:t>
                    </m:r>
                    <m:r>
                      <a:rPr lang="en-US" altLang="zh-CN" b="1" i="1" smtClean="0">
                        <a:effectLst/>
                        <a:latin typeface="Cambria Math"/>
                      </a:rPr>
                      <m:t>𝑯</m:t>
                    </m:r>
                    <m:d>
                      <m:dPr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effectLst/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effectLst/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effectLst/>
                            <a:latin typeface="Cambria Math"/>
                          </a:rPr>
                          <m:t>𝒊</m:t>
                        </m:r>
                        <m:r>
                          <a:rPr lang="en-US" altLang="zh-CN" b="1" i="1" smtClean="0">
                            <a:effectLst/>
                            <a:latin typeface="Cambria Math"/>
                          </a:rPr>
                          <m:t>=</m:t>
                        </m:r>
                        <m:r>
                          <a:rPr lang="en-US" altLang="zh-CN" b="1" i="1" smtClean="0">
                            <a:effectLst/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effectLst/>
                            <a:latin typeface="Cambria Math"/>
                          </a:rPr>
                          <m:t>𝒏</m:t>
                        </m:r>
                      </m:sup>
                      <m:e>
                        <m:r>
                          <a:rPr lang="en-US" altLang="zh-CN" b="1" i="1" smtClean="0">
                            <a:effectLst/>
                            <a:latin typeface="Cambria Math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effectLst/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b="1" i="1" baseline="-25000" smtClean="0">
                                <a:effectLst/>
                                <a:latin typeface="Cambria Math"/>
                              </a:rPr>
                              <m:t>𝒊</m:t>
                            </m:r>
                          </m:e>
                        </m:d>
                        <m:r>
                          <a:rPr lang="en-US" altLang="zh-CN" b="1" i="1" smtClean="0">
                            <a:effectLst/>
                            <a:latin typeface="Cambria Math"/>
                          </a:rPr>
                          <m:t>𝒍𝒐𝒈</m:t>
                        </m:r>
                        <m:r>
                          <a:rPr lang="en-US" altLang="zh-CN" b="1" i="1" baseline="-25000" smtClean="0">
                            <a:effectLst/>
                            <a:latin typeface="Cambria Math"/>
                          </a:rPr>
                          <m:t>𝟐</m:t>
                        </m:r>
                        <m:r>
                          <a:rPr lang="en-US" altLang="zh-CN" b="1" i="1" smtClean="0">
                            <a:effectLst/>
                            <a:latin typeface="Cambria Math"/>
                          </a:rPr>
                          <m:t>𝒑</m:t>
                        </m:r>
                        <m:r>
                          <a:rPr lang="en-US" altLang="zh-CN" b="1" i="1" smtClean="0">
                            <a:effectLst/>
                            <a:latin typeface="Cambria Math"/>
                          </a:rPr>
                          <m:t>(</m:t>
                        </m:r>
                        <m:r>
                          <a:rPr lang="en-US" altLang="zh-CN" b="1" i="1" smtClean="0">
                            <a:effectLst/>
                            <a:latin typeface="Cambria Math"/>
                          </a:rPr>
                          <m:t>𝒙𝒊</m:t>
                        </m:r>
                        <m:r>
                          <a:rPr lang="en-US" altLang="zh-CN" b="1" i="1" smtClean="0">
                            <a:effectLst/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1" dirty="0">
                  <a:effectLst/>
                </a:endParaRPr>
              </a:p>
              <a:p>
                <a:r>
                  <a:rPr lang="zh-CN" altLang="en-US" b="1" dirty="0">
                    <a:effectLst/>
                  </a:rPr>
                  <a:t>注：</a:t>
                </a:r>
                <a:r>
                  <a:rPr lang="en-US" altLang="zh-CN" b="1" dirty="0">
                    <a:effectLst/>
                  </a:rPr>
                  <a:t>log</a:t>
                </a:r>
                <a:r>
                  <a:rPr lang="en-US" altLang="zh-CN" b="1" baseline="-25000" dirty="0">
                    <a:effectLst/>
                  </a:rPr>
                  <a:t>2</a:t>
                </a:r>
                <a:r>
                  <a:rPr lang="en-US" altLang="zh-CN" b="1" dirty="0">
                    <a:effectLst/>
                  </a:rPr>
                  <a:t>,log</a:t>
                </a:r>
                <a:r>
                  <a:rPr lang="en-US" altLang="zh-CN" b="1" baseline="-25000" dirty="0">
                    <a:effectLst/>
                  </a:rPr>
                  <a:t>10</a:t>
                </a:r>
                <a:r>
                  <a:rPr lang="en-US" altLang="zh-CN" b="1" dirty="0">
                    <a:effectLst/>
                  </a:rPr>
                  <a:t>,ln</a:t>
                </a:r>
                <a:r>
                  <a:rPr lang="zh-CN" altLang="en-US" b="1" dirty="0">
                    <a:effectLst/>
                  </a:rPr>
                  <a:t>，内涵一样</a:t>
                </a:r>
                <a:endParaRPr lang="en-US" altLang="zh-CN" b="1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effectLst/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effectLst/>
                        <a:latin typeface="Cambria Math"/>
                      </a:rPr>
                      <m:t> </m:t>
                    </m:r>
                    <m:r>
                      <a:rPr lang="zh-CN" altLang="en-US" b="1" i="1" smtClean="0">
                        <a:effectLst/>
                        <a:latin typeface="Cambria Math"/>
                      </a:rPr>
                      <m:t>是</m:t>
                    </m:r>
                    <m:r>
                      <a:rPr lang="zh-CN" altLang="en-US" b="1" i="1">
                        <a:effectLst/>
                        <a:latin typeface="Cambria Math"/>
                      </a:rPr>
                      <m:t>事件</m:t>
                    </m:r>
                    <m:r>
                      <a:rPr lang="zh-CN" altLang="en-US" b="1" i="1" smtClean="0">
                        <a:effectLst/>
                        <a:latin typeface="Cambria Math"/>
                      </a:rPr>
                      <m:t>，</m:t>
                    </m:r>
                    <m:r>
                      <a:rPr lang="en-US" altLang="zh-CN" b="1" i="1" smtClean="0">
                        <a:effectLst/>
                        <a:latin typeface="Cambria Math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effectLst/>
                            <a:latin typeface="Cambria Math"/>
                          </a:rPr>
                          <m:t>𝒙</m:t>
                        </m:r>
                        <m:r>
                          <a:rPr lang="en-US" altLang="zh-CN" b="1" i="1" baseline="-25000" smtClean="0">
                            <a:effectLst/>
                            <a:latin typeface="Cambria Math"/>
                          </a:rPr>
                          <m:t>𝒊</m:t>
                        </m:r>
                      </m:e>
                    </m:d>
                    <m:r>
                      <a:rPr lang="zh-CN" altLang="en-US" b="1" i="1" smtClean="0">
                        <a:effectLst/>
                        <a:latin typeface="Cambria Math"/>
                      </a:rPr>
                      <m:t>是</m:t>
                    </m:r>
                    <m:r>
                      <a:rPr lang="zh-CN" altLang="en-US" b="1" i="1">
                        <a:effectLst/>
                        <a:latin typeface="Cambria Math"/>
                      </a:rPr>
                      <m:t>事件</m:t>
                    </m:r>
                    <m:r>
                      <a:rPr lang="zh-CN" altLang="en-US" b="1" i="1" smtClean="0">
                        <a:effectLst/>
                        <a:latin typeface="Cambria Math"/>
                      </a:rPr>
                      <m:t>发生</m:t>
                    </m:r>
                    <m:r>
                      <a:rPr lang="zh-CN" altLang="en-US" b="1" i="1">
                        <a:effectLst/>
                        <a:latin typeface="Cambria Math"/>
                      </a:rPr>
                      <m:t>概率</m:t>
                    </m:r>
                  </m:oMath>
                </a14:m>
                <a:endParaRPr lang="en-US" altLang="zh-CN" b="1" dirty="0">
                  <a:effectLst/>
                </a:endParaRPr>
              </a:p>
              <a:p>
                <a:endParaRPr lang="en-US" altLang="zh-CN" b="1" dirty="0">
                  <a:effectLst/>
                </a:endParaRPr>
              </a:p>
              <a:p>
                <a:r>
                  <a:rPr lang="zh-CN" altLang="en-US" b="1" i="1" dirty="0">
                    <a:solidFill>
                      <a:srgbClr val="FF0000"/>
                    </a:solidFill>
                    <a:effectLst/>
                  </a:rPr>
                  <a:t>信息越确定，情况越单一，信息熵越小</a:t>
                </a:r>
                <a:endParaRPr lang="en-US" altLang="zh-CN" b="1" i="1" dirty="0">
                  <a:solidFill>
                    <a:srgbClr val="FF0000"/>
                  </a:solidFill>
                  <a:effectLst/>
                </a:endParaRPr>
              </a:p>
              <a:p>
                <a:r>
                  <a:rPr lang="zh-CN" altLang="en-US" b="1" i="1" dirty="0">
                    <a:solidFill>
                      <a:srgbClr val="FF0000"/>
                    </a:solidFill>
                    <a:effectLst/>
                  </a:rPr>
                  <a:t>信息越不确定，情况越复杂，信息熵越大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6" t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信息熵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b="0" i="1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>
                            <a:latin typeface="Cambria Math"/>
                          </a:rPr>
                          <m:t>𝑖</m:t>
                        </m:r>
                        <m:r>
                          <a:rPr lang="en-US" altLang="zh-CN" b="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US" altLang="zh-CN" b="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b="0" i="1" baseline="-2500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>
                            <a:latin typeface="Cambria Math"/>
                          </a:rPr>
                          <m:t>𝑙𝑜𝑔</m:t>
                        </m:r>
                        <m:r>
                          <a:rPr lang="en-US" altLang="zh-CN" b="0" i="1" baseline="-25000">
                            <a:latin typeface="Cambria Math"/>
                          </a:rPr>
                          <m:t>2</m:t>
                        </m:r>
                        <m:r>
                          <a:rPr lang="en-US" altLang="zh-CN" b="0" i="1">
                            <a:latin typeface="Cambria Math"/>
                          </a:rPr>
                          <m:t>𝑝</m:t>
                        </m:r>
                        <m:r>
                          <a:rPr lang="en-US" altLang="zh-CN" b="0" i="1">
                            <a:latin typeface="Cambria Math"/>
                          </a:rPr>
                          <m:t>(</m:t>
                        </m:r>
                        <m:r>
                          <a:rPr lang="en-US" altLang="zh-CN" b="0" i="1">
                            <a:latin typeface="Cambria Math"/>
                          </a:rPr>
                          <m:t>𝑥𝑖</m:t>
                        </m:r>
                        <m:r>
                          <a:rPr lang="en-US" altLang="zh-CN" b="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32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支球队，获得冠军概率相同，则信息熵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𝐻</m:t>
                    </m:r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>
                            <a:latin typeface="Cambria Math"/>
                          </a:rPr>
                          <m:t>𝑖</m:t>
                        </m:r>
                        <m:r>
                          <a:rPr lang="en-US" altLang="zh-CN" b="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32</m:t>
                        </m:r>
                      </m:sup>
                      <m:e>
                        <m:r>
                          <a:rPr lang="en-US" altLang="zh-CN" b="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b="0" i="1" baseline="-2500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>
                            <a:latin typeface="Cambria Math"/>
                          </a:rPr>
                          <m:t>𝑙𝑜𝑔</m:t>
                        </m:r>
                        <m:r>
                          <a:rPr lang="en-US" altLang="zh-CN" b="0" i="1" baseline="-25000">
                            <a:latin typeface="Cambria Math"/>
                          </a:rPr>
                          <m:t>2</m:t>
                        </m:r>
                        <m:r>
                          <a:rPr lang="en-US" altLang="zh-CN" b="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b="0" i="1" baseline="-2500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  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/>
                          </a:rPr>
                          <m:t>𝑥</m:t>
                        </m:r>
                        <m:r>
                          <a:rPr lang="en-US" altLang="zh-CN" b="0" i="1" baseline="-2500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32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,−</m:t>
                    </m:r>
                    <m:r>
                      <a:rPr lang="en-US" altLang="zh-CN" b="0" i="1" smtClean="0">
                        <a:latin typeface="Cambria Math"/>
                      </a:rPr>
                      <m:t>𝑙𝑜𝑔</m:t>
                    </m:r>
                    <m:r>
                      <a:rPr lang="en-US" altLang="zh-CN" b="0" i="1" baseline="-25000">
                        <a:latin typeface="Cambria Math"/>
                      </a:rPr>
                      <m:t>2</m:t>
                    </m:r>
                    <m:r>
                      <a:rPr lang="en-US" altLang="zh-CN" b="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r>
                      <a:rPr lang="en-US" altLang="zh-CN" b="0" i="1" smtClean="0">
                        <a:latin typeface="Cambria Math"/>
                      </a:rPr>
                      <m:t>𝑙𝑜𝑔</m:t>
                    </m:r>
                    <m:r>
                      <a:rPr lang="en-US" altLang="zh-CN" b="0" i="1" baseline="-25000" smtClean="0">
                        <a:latin typeface="Cambria Math"/>
                      </a:rPr>
                      <m:t>2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>
                            <a:latin typeface="Cambria Math"/>
                          </a:rPr>
                          <m:t>32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=5</m:t>
                    </m:r>
                  </m:oMath>
                </a14:m>
                <a:endParaRPr lang="en-US" altLang="zh-CN" dirty="0"/>
              </a:p>
              <a:p>
                <a:endParaRPr lang="en-US" altLang="zh-CN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𝐻</m:t>
                    </m:r>
                    <m:r>
                      <a:rPr lang="en-US" altLang="zh-CN" b="0" i="1">
                        <a:latin typeface="Cambria Math"/>
                      </a:rPr>
                      <m:t>=</m:t>
                    </m:r>
                    <m:r>
                      <a:rPr lang="en-US" altLang="zh-CN" b="0" i="0" smtClean="0">
                        <a:latin typeface="Cambria Math"/>
                      </a:rPr>
                      <m:t>5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i="1" dirty="0">
                    <a:solidFill>
                      <a:srgbClr val="FF0000"/>
                    </a:solidFill>
                  </a:rPr>
                  <a:t>信息越不确定，情况越复杂，信息熵越大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84" b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212767" y="3244334"/>
                <a:ext cx="7184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𝐻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767" y="3244334"/>
                <a:ext cx="718465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信息熵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b="0" i="1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>
                            <a:latin typeface="Cambria Math"/>
                          </a:rPr>
                          <m:t>𝑖</m:t>
                        </m:r>
                        <m:r>
                          <a:rPr lang="en-US" altLang="zh-CN" b="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US" altLang="zh-CN" b="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b="0" i="1" baseline="-2500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>
                            <a:latin typeface="Cambria Math"/>
                          </a:rPr>
                          <m:t>𝑙𝑜𝑔</m:t>
                        </m:r>
                        <m:r>
                          <a:rPr lang="en-US" altLang="zh-CN" b="0" i="1" baseline="-25000">
                            <a:latin typeface="Cambria Math"/>
                          </a:rPr>
                          <m:t>2</m:t>
                        </m:r>
                        <m:r>
                          <a:rPr lang="en-US" altLang="zh-CN" b="0" i="1">
                            <a:latin typeface="Cambria Math"/>
                          </a:rPr>
                          <m:t>𝑝</m:t>
                        </m:r>
                        <m:r>
                          <a:rPr lang="en-US" altLang="zh-CN" b="0" i="1">
                            <a:latin typeface="Cambria Math"/>
                          </a:rPr>
                          <m:t>(</m:t>
                        </m:r>
                        <m:r>
                          <a:rPr lang="en-US" altLang="zh-CN" b="0" i="1">
                            <a:latin typeface="Cambria Math"/>
                          </a:rPr>
                          <m:t>𝑥𝑖</m:t>
                        </m:r>
                        <m:r>
                          <a:rPr lang="en-US" altLang="zh-CN" b="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32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支球队，获得冠军概率为队伍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A-99%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，其他队伍</a:t>
                </a:r>
                <a:r>
                  <a:rPr lang="en-US" altLang="zh-CN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1%/31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则信息熵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𝐻</m:t>
                    </m:r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>
                            <a:latin typeface="Cambria Math"/>
                          </a:rPr>
                          <m:t>𝑖</m:t>
                        </m:r>
                        <m:r>
                          <a:rPr lang="en-US" altLang="zh-CN" b="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32</m:t>
                        </m:r>
                      </m:sup>
                      <m:e>
                        <m:r>
                          <a:rPr lang="en-US" altLang="zh-CN" b="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b="0" i="1" baseline="-2500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>
                            <a:latin typeface="Cambria Math"/>
                          </a:rPr>
                          <m:t>𝑙𝑜𝑔</m:t>
                        </m:r>
                        <m:r>
                          <a:rPr lang="en-US" altLang="zh-CN" b="0" i="1" baseline="-25000">
                            <a:latin typeface="Cambria Math"/>
                          </a:rPr>
                          <m:t>2</m:t>
                        </m:r>
                        <m:r>
                          <a:rPr lang="en-US" altLang="zh-CN" b="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b="0" i="1" baseline="-2500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  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对于队伍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:endParaRPr lang="en-US" altLang="zh-CN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 baseline="-2500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0.99</m:t>
                      </m:r>
                      <m:r>
                        <a:rPr lang="en-US" altLang="zh-CN" i="1">
                          <a:latin typeface="Cambria Math"/>
                        </a:rPr>
                        <m:t>,−</m:t>
                      </m:r>
                      <m:r>
                        <a:rPr lang="en-US" altLang="zh-CN" i="1">
                          <a:latin typeface="Cambria Math"/>
                        </a:rPr>
                        <m:t>𝑙𝑜𝑔</m:t>
                      </m:r>
                      <m:r>
                        <a:rPr lang="en-US" altLang="zh-CN" i="1" baseline="-25000">
                          <a:latin typeface="Cambria Math"/>
                        </a:rPr>
                        <m:t>2</m:t>
                      </m:r>
                      <m:r>
                        <a:rPr lang="en-US" altLang="zh-CN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 baseline="-2500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=−</m:t>
                      </m:r>
                      <m:r>
                        <a:rPr lang="en-US" altLang="zh-CN" i="1">
                          <a:latin typeface="Cambria Math"/>
                        </a:rPr>
                        <m:t>𝑙𝑜𝑔</m:t>
                      </m:r>
                      <m:r>
                        <a:rPr lang="en-US" altLang="zh-CN" i="1" baseline="-25000">
                          <a:latin typeface="Cambria Math"/>
                        </a:rPr>
                        <m:t>2</m:t>
                      </m:r>
                      <m:r>
                        <a:rPr lang="en-US" altLang="zh-CN" b="0" i="1" smtClean="0">
                          <a:latin typeface="Cambria Math"/>
                        </a:rPr>
                        <m:t>0.99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0.014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/>
                      </a:rPr>
                      <m:t>其他</m:t>
                    </m:r>
                    <m:r>
                      <a:rPr lang="zh-CN" altLang="en-US" i="1" dirty="0">
                        <a:latin typeface="Cambria Math"/>
                      </a:rPr>
                      <m:t>队伍</m:t>
                    </m:r>
                    <m:r>
                      <a:rPr lang="zh-CN" altLang="en-US" b="0" i="1" dirty="0" smtClean="0">
                        <a:latin typeface="Cambria Math"/>
                      </a:rPr>
                      <m:t>：</m:t>
                    </m:r>
                    <m:r>
                      <a:rPr lang="en-US" altLang="zh-CN" b="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/>
                          </a:rPr>
                          <m:t>𝑥</m:t>
                        </m:r>
                        <m:r>
                          <a:rPr lang="en-US" altLang="zh-CN" b="0" i="1" baseline="-2500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0.01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31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,−</m:t>
                    </m:r>
                    <m:r>
                      <a:rPr lang="en-US" altLang="zh-CN" b="0" i="1" smtClean="0">
                        <a:latin typeface="Cambria Math"/>
                      </a:rPr>
                      <m:t>𝑙𝑜𝑔</m:t>
                    </m:r>
                    <m:r>
                      <a:rPr lang="en-US" altLang="zh-CN" b="0" i="1" baseline="-25000">
                        <a:latin typeface="Cambria Math"/>
                      </a:rPr>
                      <m:t>2</m:t>
                    </m:r>
                    <m:r>
                      <a:rPr lang="en-US" altLang="zh-CN" b="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r>
                      <a:rPr lang="en-US" altLang="zh-CN" b="0" i="1" smtClean="0">
                        <a:latin typeface="Cambria Math"/>
                      </a:rPr>
                      <m:t>𝑙𝑜𝑔</m:t>
                    </m:r>
                    <m:r>
                      <a:rPr lang="en-US" altLang="zh-CN" b="0" i="1" baseline="-25000" smtClean="0">
                        <a:latin typeface="Cambria Math"/>
                      </a:rPr>
                      <m:t>2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0.0</m:t>
                        </m:r>
                        <m:r>
                          <a:rPr lang="en-US" altLang="zh-CN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>
                            <a:latin typeface="Cambria Math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=11.6</m:t>
                    </m:r>
                  </m:oMath>
                </a14:m>
                <a:endParaRPr lang="en-US" altLang="zh-CN" dirty="0"/>
              </a:p>
              <a:p>
                <a:endParaRPr lang="en-US" altLang="zh-CN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>
                        <a:latin typeface="Cambria Math"/>
                      </a:rPr>
                      <m:t>𝐻</m:t>
                    </m:r>
                    <m:r>
                      <a:rPr lang="en-US" altLang="zh-CN" b="0" i="1">
                        <a:latin typeface="Cambria Math"/>
                      </a:rPr>
                      <m:t>=</m:t>
                    </m:r>
                    <m:r>
                      <a:rPr lang="en-US" altLang="zh-CN" b="0" i="0" smtClean="0">
                        <a:latin typeface="Cambria Math"/>
                      </a:rPr>
                      <m:t>0.13</m:t>
                    </m:r>
                  </m:oMath>
                </a14:m>
                <a:endParaRPr lang="en-US" altLang="zh-CN" dirty="0"/>
              </a:p>
              <a:p>
                <a:r>
                  <a:rPr lang="zh-CN" altLang="en-US" b="1" i="1" dirty="0">
                    <a:solidFill>
                      <a:srgbClr val="FF0000"/>
                    </a:solidFill>
                  </a:rPr>
                  <a:t>信息越确定，情况越单一，信息熵越小</a:t>
                </a:r>
                <a:endParaRPr lang="en-US" altLang="zh-CN" b="1" i="1" dirty="0">
                  <a:solidFill>
                    <a:srgbClr val="FF0000"/>
                  </a:solidFill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71" t="-11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监督离散化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基于熵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entropy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b="1" dirty="0"/>
                  <a:t>对于样本集，</a:t>
                </a:r>
                <a:r>
                  <a:rPr lang="en-US" altLang="zh-CN" b="1" dirty="0"/>
                  <a:t>k</a:t>
                </a:r>
                <a:r>
                  <a:rPr lang="zh-CN" altLang="en-US" b="1" dirty="0"/>
                  <a:t>为类标记数（分类数）</a:t>
                </a:r>
                <a:endParaRPr lang="en-US" altLang="zh-CN" b="1" dirty="0"/>
              </a:p>
              <a:p>
                <a:r>
                  <a:rPr lang="en-US" altLang="zh-CN" b="1" dirty="0"/>
                  <a:t>m</a:t>
                </a:r>
                <a:r>
                  <a:rPr lang="zh-CN" altLang="en-US" b="1" dirty="0"/>
                  <a:t>是所有样本数，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划分为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个区间，每个区间中有若干种类的样本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r>
                  <a:rPr lang="en-US" altLang="zh-CN" b="1" dirty="0"/>
                  <a:t>m</a:t>
                </a:r>
                <a:r>
                  <a:rPr lang="en-US" altLang="zh-CN" b="1" baseline="-25000" dirty="0"/>
                  <a:t>i</a:t>
                </a:r>
                <a:r>
                  <a:rPr lang="zh-CN" altLang="en-US" b="1" dirty="0"/>
                  <a:t>是第</a:t>
                </a:r>
                <a:r>
                  <a:rPr lang="en-US" altLang="zh-CN" b="1" dirty="0"/>
                  <a:t>i</a:t>
                </a:r>
                <a:r>
                  <a:rPr lang="zh-CN" altLang="en-US" b="1" dirty="0"/>
                  <a:t>个划分区间样本数</a:t>
                </a:r>
                <a:endParaRPr lang="en-US" altLang="zh-CN" b="1" dirty="0"/>
              </a:p>
              <a:p>
                <a:r>
                  <a:rPr lang="en-US" altLang="zh-CN" b="1" dirty="0" err="1"/>
                  <a:t>m</a:t>
                </a:r>
                <a:r>
                  <a:rPr lang="en-US" altLang="zh-CN" b="1" baseline="-25000" dirty="0" err="1"/>
                  <a:t>ij</a:t>
                </a:r>
                <a:r>
                  <a:rPr lang="zh-CN" altLang="en-US" b="1" dirty="0"/>
                  <a:t>是第</a:t>
                </a:r>
                <a:r>
                  <a:rPr lang="en-US" altLang="zh-CN" b="1" dirty="0"/>
                  <a:t>i</a:t>
                </a:r>
                <a:r>
                  <a:rPr lang="zh-CN" altLang="en-US" b="1" dirty="0"/>
                  <a:t>个划分区间中属于</a:t>
                </a:r>
                <a:r>
                  <a:rPr lang="en-US" altLang="zh-CN" b="1" dirty="0"/>
                  <a:t>j</a:t>
                </a:r>
                <a:r>
                  <a:rPr lang="zh-CN" altLang="en-US" b="1" dirty="0"/>
                  <a:t>类标记的样本数</a:t>
                </a:r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则第</a:t>
                </a:r>
                <a:r>
                  <a:rPr lang="en-US" altLang="zh-CN" b="1" dirty="0"/>
                  <a:t>i</a:t>
                </a:r>
                <a:r>
                  <a:rPr lang="zh-CN" altLang="en-US" b="1" dirty="0"/>
                  <a:t>个区间的信息熵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𝑒</m:t>
                    </m:r>
                    <m:r>
                      <a:rPr lang="en-US" altLang="zh-CN" b="0" i="1" baseline="-25000" smtClean="0">
                        <a:latin typeface="Cambria Math"/>
                      </a:rPr>
                      <m:t>𝑖</m:t>
                    </m:r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𝑘</m:t>
                        </m:r>
                      </m:sup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b="0" i="1" baseline="-25000" smtClean="0">
                            <a:latin typeface="Cambria Math"/>
                          </a:rPr>
                          <m:t>𝑖𝑗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𝑙𝑜𝑔</m:t>
                        </m:r>
                        <m:r>
                          <a:rPr lang="en-US" altLang="zh-CN" b="0" i="1" baseline="-25000" smtClean="0">
                            <a:latin typeface="Cambria Math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b="0" i="1" baseline="-25000" smtClean="0">
                            <a:latin typeface="Cambria Math"/>
                          </a:rPr>
                          <m:t>𝑖𝑗</m:t>
                        </m:r>
                      </m:e>
                    </m:nary>
                    <m:r>
                      <a:rPr lang="en-US" altLang="zh-CN" b="0" i="1" smtClean="0">
                        <a:latin typeface="Cambria Math"/>
                      </a:rPr>
                      <m:t> 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r>
                      <a:rPr lang="en-US" altLang="zh-CN" b="0" i="1" smtClean="0">
                        <a:latin typeface="Cambria Math"/>
                      </a:rPr>
                      <m:t>   </m:t>
                    </m:r>
                    <m:r>
                      <a:rPr lang="en-US" altLang="zh-CN" b="0" i="1" smtClean="0">
                        <a:latin typeface="Cambria Math"/>
                      </a:rPr>
                      <m:t>𝑝𝑖𝑗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𝑚</m:t>
                        </m:r>
                        <m:r>
                          <a:rPr lang="en-US" altLang="zh-CN" b="0" i="1" baseline="-25000" smtClean="0">
                            <a:latin typeface="Cambria Math"/>
                          </a:rPr>
                          <m:t>𝑖𝑗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𝑚</m:t>
                        </m:r>
                        <m:r>
                          <a:rPr lang="en-US" altLang="zh-CN" b="0" i="1" baseline="-25000" smtClean="0">
                            <a:latin typeface="Cambria Math"/>
                          </a:rPr>
                          <m:t>𝑖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总信息熵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𝐻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𝑒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zh-CN" i="1" baseline="-25000">
                            <a:solidFill>
                              <a:srgbClr val="FF0000"/>
                            </a:solidFill>
                            <a:latin typeface="Cambria Math"/>
                          </a:rPr>
                          <m:t>i</m:t>
                        </m:r>
                        <m:r>
                          <a:rPr lang="en-US" altLang="zh-CN" b="0" i="1" baseline="-2500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zh-CN" i="1" baseline="-25000">
                            <a:solidFill>
                              <a:srgbClr val="FF0000"/>
                            </a:solidFill>
                            <a:latin typeface="Cambria Math"/>
                          </a:rPr>
                          <m:t>i</m:t>
                        </m:r>
                      </m:e>
                    </m:nary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  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 smtClean="0">
                        <a:latin typeface="Cambria Math"/>
                      </a:rPr>
                      <m:t>w</m:t>
                    </m:r>
                    <m:r>
                      <a:rPr lang="en-US" altLang="zh-CN" i="1" baseline="-25000">
                        <a:latin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𝑚</m:t>
                        </m:r>
                        <m:r>
                          <a:rPr lang="en-US" altLang="zh-CN" i="1" baseline="-25000">
                            <a:latin typeface="Cambria Math"/>
                          </a:rPr>
                          <m:t>𝑖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argmin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H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49" t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ea typeface="宋体" panose="02010600030101010101" pitchFamily="2" charset="-122"/>
              </a:rPr>
              <a:t>Discretization Using Class Labels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46050" y="990600"/>
            <a:ext cx="8394700" cy="5029200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245" algn="l"/>
              </a:tabLst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Entropy based approach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245" algn="l"/>
              </a:tabLst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38200" y="57150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3 categories for both x and y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410200" y="57150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5 categories for both x and y</a:t>
            </a: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"/>
          <a:stretch>
            <a:fillRect/>
          </a:stretch>
        </p:blipFill>
        <p:spPr bwMode="auto">
          <a:xfrm>
            <a:off x="4495800" y="19050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ChiMerge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离散算法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使用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𝝌</m:t>
                    </m:r>
                  </m:oMath>
                </a14:m>
                <a:r>
                  <a:rPr lang="en-US" altLang="zh-CN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统计来分析已知特征的多个区间的质量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b="1" dirty="0" err="1"/>
                  <a:t>ChiMerge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是监督的、自底向上的</a:t>
                </a:r>
                <a:r>
                  <a:rPr lang="en-US" altLang="zh-CN" b="1" dirty="0"/>
                  <a:t>(</a:t>
                </a:r>
                <a:r>
                  <a:rPr lang="zh-CN" altLang="en-US" b="1" dirty="0"/>
                  <a:t>即基于合并的</a:t>
                </a:r>
                <a:r>
                  <a:rPr lang="en-US" altLang="zh-CN" b="1" dirty="0"/>
                  <a:t>)</a:t>
                </a:r>
                <a:r>
                  <a:rPr lang="zh-CN" altLang="en-US" b="1" dirty="0"/>
                  <a:t>数据离散化方法。</a:t>
                </a:r>
                <a:endParaRPr lang="en-US" altLang="zh-CN" b="1" dirty="0"/>
              </a:p>
              <a:p>
                <a:r>
                  <a:rPr lang="zh-CN" altLang="en-US" b="1" dirty="0"/>
                  <a:t>依赖于</a:t>
                </a:r>
                <a:r>
                  <a:rPr lang="zh-CN" altLang="en-US" b="1" dirty="0">
                    <a:hlinkClick r:id="rId2"/>
                  </a:rPr>
                  <a:t>卡方检验</a:t>
                </a:r>
                <a:r>
                  <a:rPr lang="zh-CN" altLang="en-US" b="1" dirty="0"/>
                  <a:t>：具有最小卡方值的相邻区间合并在一起，直到满足确定的停止准则。</a:t>
                </a:r>
                <a:endParaRPr lang="en-US" altLang="zh-CN" b="1" dirty="0"/>
              </a:p>
              <a:p>
                <a:r>
                  <a:rPr lang="zh-CN" altLang="en-US" b="1" dirty="0"/>
                  <a:t> </a:t>
                </a:r>
                <a:br>
                  <a:rPr lang="zh-CN" altLang="en-US" b="1" dirty="0"/>
                </a:br>
                <a:r>
                  <a:rPr lang="zh-CN" altLang="en-US" b="1" dirty="0"/>
                  <a:t>基本思想：对于精确的离散化，相对类频率在一个区间内应当完全一致。因此，如果两个相邻的区间具有非常类似的类分布，则这两个区间可以合并；否则，它们应当保持分开。而</a:t>
                </a:r>
                <a:r>
                  <a:rPr lang="zh-CN" alt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低卡方值表明它们具有相似的类分布。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627" t="-2800" r="-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、变量变换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Attribute Transformation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0220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对变量（属性）的值进行变换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A function that maps the entire set of values of a given attribute to a new set of replacement values such that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each old value can be identified with one of the new values</a:t>
            </a:r>
          </a:p>
          <a:p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简单函数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Simple functions: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x</a:t>
            </a:r>
            <a:r>
              <a:rPr lang="en-US" altLang="zh-CN" b="1" baseline="30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k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, log(x), e</a:t>
            </a:r>
            <a:r>
              <a:rPr lang="en-US" altLang="zh-CN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x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, |x|</a:t>
            </a: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标准化 规范化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Standardization and Normalization</a:t>
            </a:r>
          </a:p>
          <a:p>
            <a:pPr lvl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均值为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0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，标准差为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1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三、数据中隐含的研究对象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Similarity</a:t>
            </a:r>
          </a:p>
          <a:p>
            <a:pPr lvl="1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Numerical measure of how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alike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two data objects are.</a:t>
            </a:r>
          </a:p>
          <a:p>
            <a:pPr lvl="1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Is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higher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when objects are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more alike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Often falls in the range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[0,1]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Dissimilarity</a:t>
            </a:r>
          </a:p>
          <a:p>
            <a:pPr lvl="1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Numerical measure of how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different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are two data objects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Lower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when objects are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more alike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Minimum dissimilarity is often 0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Upper limit varies</a:t>
            </a:r>
          </a:p>
          <a:p>
            <a:pPr lvl="1"/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Proximity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（接近度，邻近度，距离）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 refers to a similarity or dissimilarity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ea typeface="宋体" panose="02010600030101010101" pitchFamily="2" charset="-122"/>
              </a:rPr>
              <a:t>简单属性之间的相似和相异</a:t>
            </a:r>
            <a:br>
              <a:rPr lang="en-US" altLang="zh-CN" sz="2800" dirty="0">
                <a:ea typeface="宋体" panose="02010600030101010101" pitchFamily="2" charset="-122"/>
              </a:rPr>
            </a:br>
            <a:r>
              <a:rPr lang="en-US" altLang="zh-CN" sz="2800" dirty="0">
                <a:ea typeface="宋体" panose="02010600030101010101" pitchFamily="2" charset="-122"/>
              </a:rPr>
              <a:t>Similarity/Dissimilarity for Simple Attributes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838200" y="1431925"/>
            <a:ext cx="6934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0" i="1">
                <a:ea typeface="宋体" panose="02010600030101010101" pitchFamily="2" charset="-122"/>
              </a:rPr>
              <a:t>p</a:t>
            </a:r>
            <a:r>
              <a:rPr lang="en-US" altLang="zh-CN" sz="2000" b="0">
                <a:ea typeface="宋体" panose="02010600030101010101" pitchFamily="2" charset="-122"/>
              </a:rPr>
              <a:t> and </a:t>
            </a:r>
            <a:r>
              <a:rPr lang="en-US" altLang="zh-CN" sz="2000" b="0" i="1">
                <a:ea typeface="宋体" panose="02010600030101010101" pitchFamily="2" charset="-122"/>
              </a:rPr>
              <a:t>q</a:t>
            </a:r>
            <a:r>
              <a:rPr lang="en-US" altLang="zh-CN" sz="2000" b="0">
                <a:ea typeface="宋体" panose="02010600030101010101" pitchFamily="2" charset="-122"/>
              </a:rPr>
              <a:t> are the attribute values for two data objects.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" y="2435225"/>
            <a:ext cx="879157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标称属性的邻近性度量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7DD989-FB26-478C-9962-F28166E0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32" y="1377763"/>
            <a:ext cx="7574936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6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5748</TotalTime>
  <Words>4676</Words>
  <Application>Microsoft Office PowerPoint</Application>
  <PresentationFormat>全屏显示(4:3)</PresentationFormat>
  <Paragraphs>863</Paragraphs>
  <Slides>114</Slides>
  <Notes>48</Notes>
  <HiddenSlides>14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114</vt:i4>
      </vt:variant>
    </vt:vector>
  </HeadingPairs>
  <TitlesOfParts>
    <vt:vector size="136" baseType="lpstr">
      <vt:lpstr>-apple-system</vt:lpstr>
      <vt:lpstr>Monotype Sorts</vt:lpstr>
      <vt:lpstr>等线</vt:lpstr>
      <vt:lpstr>仿宋</vt:lpstr>
      <vt:lpstr>楷体</vt:lpstr>
      <vt:lpstr>宋体</vt:lpstr>
      <vt:lpstr>微软雅黑</vt:lpstr>
      <vt:lpstr>Arial</vt:lpstr>
      <vt:lpstr>Cambria Math</vt:lpstr>
      <vt:lpstr>Franklin Gothic Book</vt:lpstr>
      <vt:lpstr>Perpetua</vt:lpstr>
      <vt:lpstr>Tahoma</vt:lpstr>
      <vt:lpstr>Times New Roman</vt:lpstr>
      <vt:lpstr>Wingdings</vt:lpstr>
      <vt:lpstr>Wingdings 2</vt:lpstr>
      <vt:lpstr>平衡</vt:lpstr>
      <vt:lpstr>Document</vt:lpstr>
      <vt:lpstr>VISIO</vt:lpstr>
      <vt:lpstr>Visio</vt:lpstr>
      <vt:lpstr>Equation</vt:lpstr>
      <vt:lpstr>Worksheet</vt:lpstr>
      <vt:lpstr>公式</vt:lpstr>
      <vt:lpstr>数据 </vt:lpstr>
      <vt:lpstr>数据是？</vt:lpstr>
      <vt:lpstr>数据是？</vt:lpstr>
      <vt:lpstr>认识数据</vt:lpstr>
      <vt:lpstr>数据类型</vt:lpstr>
      <vt:lpstr>数据质量</vt:lpstr>
      <vt:lpstr>数据中隐含的研究对象</vt:lpstr>
      <vt:lpstr>一、数据类型</vt:lpstr>
      <vt:lpstr>属性VS属性值</vt:lpstr>
      <vt:lpstr>属性的值</vt:lpstr>
      <vt:lpstr>属性的值</vt:lpstr>
      <vt:lpstr>属性类型</vt:lpstr>
      <vt:lpstr>属性的不同类型</vt:lpstr>
      <vt:lpstr>属性类型</vt:lpstr>
      <vt:lpstr>属性类型</vt:lpstr>
      <vt:lpstr>PowerPoint 演示文稿</vt:lpstr>
      <vt:lpstr>PowerPoint 演示文稿</vt:lpstr>
      <vt:lpstr>PowerPoint 演示文稿</vt:lpstr>
      <vt:lpstr>离散和连续属性</vt:lpstr>
      <vt:lpstr>数据集的特性</vt:lpstr>
      <vt:lpstr>数据集类型</vt:lpstr>
      <vt:lpstr>数据集类型</vt:lpstr>
      <vt:lpstr>记录数据</vt:lpstr>
      <vt:lpstr>事务数据 Transaction Data</vt:lpstr>
      <vt:lpstr>数据矩阵 Data Matrix</vt:lpstr>
      <vt:lpstr>文档-术语矩阵（稀疏数据矩阵）</vt:lpstr>
      <vt:lpstr>图数据-Graph Data</vt:lpstr>
      <vt:lpstr>有序数据：时序数据</vt:lpstr>
      <vt:lpstr>序列数据—基因组（四种核苷酸ATGC）</vt:lpstr>
      <vt:lpstr>空间数据（空间自相关）</vt:lpstr>
      <vt:lpstr>二、数据质量</vt:lpstr>
      <vt:lpstr>噪声和伪像</vt:lpstr>
      <vt:lpstr>测量过程和结果数据的评估</vt:lpstr>
      <vt:lpstr>离群点 outlier</vt:lpstr>
      <vt:lpstr>缺失值</vt:lpstr>
      <vt:lpstr>不一致的值、重复的值</vt:lpstr>
      <vt:lpstr>数据预处理——主要任务</vt:lpstr>
      <vt:lpstr>数据预处理——主要任务</vt:lpstr>
      <vt:lpstr>1、数据集成</vt:lpstr>
      <vt:lpstr>数据集成——模式集成</vt:lpstr>
      <vt:lpstr>数据集成——实体识别问题</vt:lpstr>
      <vt:lpstr>数据集成——数据冲突检测</vt:lpstr>
      <vt:lpstr>冗余信息的处理</vt:lpstr>
      <vt:lpstr>相关性分析（离散变量）</vt:lpstr>
      <vt:lpstr>2 Test</vt:lpstr>
      <vt:lpstr>2 Test</vt:lpstr>
      <vt:lpstr>2 Test</vt:lpstr>
      <vt:lpstr>相关性分析——相关性数据集成</vt:lpstr>
      <vt:lpstr>相关性分析（连续变量）</vt:lpstr>
      <vt:lpstr>相关性分析（连续变量）</vt:lpstr>
      <vt:lpstr>相关性分析</vt:lpstr>
      <vt:lpstr>相关性分析——视觉评估相关</vt:lpstr>
      <vt:lpstr>协方差</vt:lpstr>
      <vt:lpstr>协方差</vt:lpstr>
      <vt:lpstr>聚集</vt:lpstr>
      <vt:lpstr>PowerPoint 演示文稿</vt:lpstr>
      <vt:lpstr>2、抽样</vt:lpstr>
      <vt:lpstr>抽样的关键点</vt:lpstr>
      <vt:lpstr>抽样的分类</vt:lpstr>
      <vt:lpstr>抽样与信息损失</vt:lpstr>
      <vt:lpstr>确定合适的样本容量</vt:lpstr>
      <vt:lpstr>3、维规约</vt:lpstr>
      <vt:lpstr>维规约 Dimensionality Reduction</vt:lpstr>
      <vt:lpstr>维规约 Dimensionality Reduction</vt:lpstr>
      <vt:lpstr>Dimensionality Reduction: PCA</vt:lpstr>
      <vt:lpstr>Dimensionality Reduction: PCA</vt:lpstr>
      <vt:lpstr>Dimensionality Reduction: PCA</vt:lpstr>
      <vt:lpstr>Dimensionality Reduction: PCA</vt:lpstr>
      <vt:lpstr>Dimensionality Reduction: PCA</vt:lpstr>
      <vt:lpstr>PCA计算步骤</vt:lpstr>
      <vt:lpstr>PCA计算步骤</vt:lpstr>
      <vt:lpstr>PCA计算步骤</vt:lpstr>
      <vt:lpstr>PCA计算步骤</vt:lpstr>
      <vt:lpstr>4、特征子集选择 Feature Subset Selection</vt:lpstr>
      <vt:lpstr>特征子集选择 Feature Subset Selection</vt:lpstr>
      <vt:lpstr>基于特征加权的特征选择算法</vt:lpstr>
      <vt:lpstr>特征加权——Relief算法</vt:lpstr>
      <vt:lpstr>Relief算法</vt:lpstr>
      <vt:lpstr>Relief算法</vt:lpstr>
      <vt:lpstr>5、特征创建—Feature Creation</vt:lpstr>
      <vt:lpstr>特征提取 feature extraction</vt:lpstr>
      <vt:lpstr>映射数据到新的空间</vt:lpstr>
      <vt:lpstr>Mapping Data to a New Space</vt:lpstr>
      <vt:lpstr>6、离散化和二元化</vt:lpstr>
      <vt:lpstr>离散属性二元化</vt:lpstr>
      <vt:lpstr>连续属性离散化</vt:lpstr>
      <vt:lpstr>非监督离散化</vt:lpstr>
      <vt:lpstr>非监督离散化</vt:lpstr>
      <vt:lpstr>信息论简介</vt:lpstr>
      <vt:lpstr>信息熵</vt:lpstr>
      <vt:lpstr>信息熵-举例</vt:lpstr>
      <vt:lpstr>信息熵-举例</vt:lpstr>
      <vt:lpstr>监督离散化-基于熵 entropy</vt:lpstr>
      <vt:lpstr>Discretization Using Class Labels</vt:lpstr>
      <vt:lpstr>ChiMerge技术</vt:lpstr>
      <vt:lpstr>7、变量变换 Attribute Transformation</vt:lpstr>
      <vt:lpstr>三、数据中隐含的研究对象</vt:lpstr>
      <vt:lpstr>简单属性之间的相似和相异 Similarity/Dissimilarity for Simple Attributes</vt:lpstr>
      <vt:lpstr>标称属性的邻近性度量</vt:lpstr>
      <vt:lpstr>二值属性的邻近性度量</vt:lpstr>
      <vt:lpstr>二值属性的邻近性度量</vt:lpstr>
      <vt:lpstr>二值属性的邻近性度量</vt:lpstr>
      <vt:lpstr>二值属性的邻近性度量</vt:lpstr>
      <vt:lpstr>数值属性的邻近性度量</vt:lpstr>
      <vt:lpstr>Minkowski Distance</vt:lpstr>
      <vt:lpstr>数值属性的邻近性度量</vt:lpstr>
      <vt:lpstr>闽科夫斯基距离 Minkowski Distance</vt:lpstr>
      <vt:lpstr>曼哈顿距离</vt:lpstr>
      <vt:lpstr>欧式距离 Euclidean Distance</vt:lpstr>
      <vt:lpstr>欧式距离 举例 Euclidean Distance</vt:lpstr>
      <vt:lpstr>切比雪夫距离(Chebyshev Distance)</vt:lpstr>
      <vt:lpstr>Minkowski Distance-三个例子</vt:lpstr>
      <vt:lpstr>Cosine Similarity 余弦相似度 例子</vt:lpstr>
      <vt:lpstr>余弦相似性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数据挖掘导论——数据 ——第二次课 </dc:title>
  <dc:creator>admin</dc:creator>
  <cp:lastModifiedBy>谢 文龙</cp:lastModifiedBy>
  <cp:revision>103</cp:revision>
  <dcterms:created xsi:type="dcterms:W3CDTF">2015-05-05T08:02:00Z</dcterms:created>
  <dcterms:modified xsi:type="dcterms:W3CDTF">2022-03-03T08:39:38Z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